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6" r:id="rId4"/>
    <p:sldId id="277" r:id="rId5"/>
    <p:sldId id="278" r:id="rId6"/>
    <p:sldId id="258" r:id="rId7"/>
    <p:sldId id="259" r:id="rId8"/>
    <p:sldId id="260" r:id="rId9"/>
    <p:sldId id="261" r:id="rId10"/>
    <p:sldId id="265" r:id="rId11"/>
    <p:sldId id="263" r:id="rId12"/>
    <p:sldId id="262" r:id="rId13"/>
    <p:sldId id="264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9" r:id="rId25"/>
    <p:sldId id="280" r:id="rId2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3FB4ED-075D-4E45-BEA0-F5EE7FFC2364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A2189-67FC-C045-AD9F-6BBF4B68C8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282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21161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4872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98633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1119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01134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38992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9761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37798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790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06676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034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58884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6104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4658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97895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0672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3521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5741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72507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0072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648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71501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6375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37AFE4-BC90-6648-A546-05D67A61F7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BF81204-3596-CD48-8923-97726F89AB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11C077-466F-E141-BDA8-696E38BF7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DA8FD3-FB69-9E4B-80F9-DFBE6B2D0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147377-0C83-9540-A3DF-1328F88AB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6895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492593-8437-6745-AF47-D97A2169E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666B204-2398-2444-BF95-7213A888F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368FAD-0A99-3246-9DAF-FA71EC506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E4EF8B-E69D-FE49-8D35-06937FB81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69A0DA-4923-9142-B124-02C7AE8AF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5000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F526934-8F92-8A4C-BF1F-141D3334B5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3CBAAA6-4589-2243-80AC-75572F1F8F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7745FA-B71A-074D-9C2F-047260A8C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5389725-9EB6-C249-A928-CEFAFC0F1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799D3A7-2377-4F40-8BA3-60CE02593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241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0D12C8-C750-E64A-8176-12DB6039A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597DF5-E8FD-A84B-A07B-1E4A2096F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0F00DF9-1E3B-8F45-BDFE-D4ECBC717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5AEEA2-1864-0641-829B-90A5EEC77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9586C8-1A84-4F41-9FB9-908998529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7669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99CCA7-00C2-C747-9904-C70BAC433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5F6601-9DCD-2B42-A382-3D5A720E8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FA2D27-0C83-5E45-9157-4D3672F94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382B4C-E86C-BA48-BD16-FEEAC1411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D8697C-465E-C540-8155-25DF12430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6328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0D413A-8A18-584C-BD14-DB2A45A3E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EB97C2-0F42-DD4F-881D-F8A2D593D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D5AE857-4B7E-9E4D-BB4B-D70B19EA82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0FBD75C-4438-714D-A593-71E4ABFCE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D08456-08CB-1143-B895-2C80F6082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F6C1502-B81C-7348-9D48-FABB0321B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7832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B8A78A-CAB0-2341-9FAA-9AADF343A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E910BC5-6EE9-BD43-A0F0-84DD81C49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E8C651E-730C-884B-9E10-7B06DA2A8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E2B754E-8C54-4B4C-A6A9-5AB542162A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A7E41DF-AD50-B44E-91C9-2AFB0A690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6C09F38-393D-9F45-BD26-4A391F156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95C52CF-1E30-2B4D-B7B8-5C4528053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4CE033A-33B4-F249-8909-35AB7DA9E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8568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CDAD0-A044-6C42-9F26-C559F5F4A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4939B14-C08E-BA47-A1AD-2352935DF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8DC9329-E0FF-D64E-934D-BBE9F305F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10BBDB1-47A6-404A-BE53-28ECD1CA2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921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5165A7C-0B7A-B746-8721-57919072D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4C946D6-8319-604C-B7BF-D315964DB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2071606-8CA9-E640-AF5E-E2227599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2258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EA9D7D-ED28-B549-946C-35DE508B0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4BA112-7F4E-8348-B114-02F109706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BAEE369-A9DD-644C-90C2-951B4EC103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2D4996A-70B2-B041-B953-233F21D3A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79A3C8F-FCEC-9847-BF93-D688C5CF0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F7FF4D-207B-8049-B5E9-867BAC2F6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622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B152EE-46DB-9542-8BC2-F360605FE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1E065F7-2629-2A47-98D9-A565268956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909AAA-FB5F-0941-A625-15854BA71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10AB818-F278-6041-86FE-27A8BF6EA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4178F6E-9849-3D48-A72E-D4BCB80B0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FFDEF33-EF68-4B40-994D-3F9EFD15D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43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34E395-AD18-1347-BAE3-A68F4CFE0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6D0F78-67AC-964F-B1F8-BD8B970F1C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669F24-F47F-C240-9576-EA6093345C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703950-3FF7-F142-BE4B-9E25B36031BA}" type="datetimeFigureOut">
              <a:rPr lang="ru-RU" smtClean="0"/>
              <a:t>27.05.2019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BDB15C-1A64-274C-8CA5-65D59BDEF9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2241D5-86DA-6F43-8AE1-C41F62D35B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C8DE0-5DC4-F744-A765-9F2066E566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7796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24D132-4B9A-5647-A98E-8787193D3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218" y="1482593"/>
            <a:ext cx="9947564" cy="389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029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	</a:t>
            </a:r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3894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Rendering Templates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B086862-8C59-5A48-9ADA-DAA7E3020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290" y="1294091"/>
            <a:ext cx="9597499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Для того что бы вернуть </a:t>
            </a:r>
            <a:r>
              <a:rPr lang="en-US" altLang="ru-RU" dirty="0">
                <a:latin typeface="Century Gothic" panose="020B0502020202020204" pitchFamily="34" charset="0"/>
              </a:rPr>
              <a:t>html file </a:t>
            </a:r>
            <a:r>
              <a:rPr lang="ru-RU" altLang="ru-RU" dirty="0">
                <a:latin typeface="Century Gothic" panose="020B0502020202020204" pitchFamily="34" charset="0"/>
              </a:rPr>
              <a:t>вы можете использовать метод </a:t>
            </a:r>
            <a:r>
              <a:rPr lang="en-US" altLang="ru-RU" dirty="0" err="1">
                <a:latin typeface="Century Gothic" panose="020B0502020202020204" pitchFamily="34" charset="0"/>
              </a:rPr>
              <a:t>render_template</a:t>
            </a:r>
            <a:r>
              <a:rPr lang="en-US" altLang="ru-RU" dirty="0">
                <a:latin typeface="Century Gothic" panose="020B0502020202020204" pitchFamily="34" charset="0"/>
              </a:rPr>
              <a:t>()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Функция получает на вход параметры: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1) название </a:t>
            </a:r>
            <a:r>
              <a:rPr lang="ru-RU" altLang="ru-RU" dirty="0" err="1">
                <a:latin typeface="Century Gothic" panose="020B0502020202020204" pitchFamily="34" charset="0"/>
              </a:rPr>
              <a:t>темплейта</a:t>
            </a:r>
            <a:r>
              <a:rPr lang="ru-RU" altLang="ru-RU" dirty="0">
                <a:latin typeface="Century Gothic" panose="020B0502020202020204" pitchFamily="34" charset="0"/>
              </a:rPr>
              <a:t> который вы хотите вернуть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2) именные аргументы которые вы хотите в нее передать.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>
                <a:latin typeface="Century Gothic" panose="020B0502020202020204" pitchFamily="34" charset="0"/>
              </a:rPr>
              <a:t>Flask </a:t>
            </a:r>
            <a:r>
              <a:rPr lang="ru-RU" altLang="ru-RU" dirty="0">
                <a:latin typeface="Century Gothic" panose="020B0502020202020204" pitchFamily="34" charset="0"/>
              </a:rPr>
              <a:t>будет искать этот файл в папке </a:t>
            </a:r>
            <a:r>
              <a:rPr lang="en-US" altLang="ru-RU" dirty="0">
                <a:latin typeface="Century Gothic" panose="020B0502020202020204" pitchFamily="34" charset="0"/>
              </a:rPr>
              <a:t>templates.</a:t>
            </a:r>
            <a:endParaRPr lang="ru-RU" altLang="ru-RU" dirty="0">
              <a:latin typeface="Century Gothic" panose="020B0502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dirty="0"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961A830-52BC-3C48-A301-B6459C2379FC}"/>
              </a:ext>
            </a:extLst>
          </p:cNvPr>
          <p:cNvSpPr/>
          <p:nvPr/>
        </p:nvSpPr>
        <p:spPr>
          <a:xfrm>
            <a:off x="734290" y="341068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'/hello/’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</a:p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'/hello/&lt;name&gt;’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</a:p>
          <a:p>
            <a:r>
              <a:rPr lang="en" b="1" dirty="0">
                <a:solidFill>
                  <a:srgbClr val="004461"/>
                </a:solidFill>
                <a:effectLst/>
              </a:rPr>
              <a:t>def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hello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000000"/>
                </a:solidFill>
                <a:effectLst/>
              </a:rPr>
              <a:t>name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b="1" dirty="0">
                <a:solidFill>
                  <a:srgbClr val="004461"/>
                </a:solidFill>
                <a:effectLst/>
              </a:rPr>
              <a:t>None</a:t>
            </a:r>
            <a:r>
              <a:rPr lang="en" b="1" dirty="0">
                <a:solidFill>
                  <a:srgbClr val="000000"/>
                </a:solidFill>
                <a:effectLst/>
              </a:rPr>
              <a:t>):</a:t>
            </a:r>
            <a:r>
              <a:rPr lang="en" dirty="0"/>
              <a:t> </a:t>
            </a:r>
          </a:p>
          <a:p>
            <a:r>
              <a:rPr lang="en" b="1" dirty="0">
                <a:solidFill>
                  <a:srgbClr val="004461"/>
                </a:solidFill>
                <a:effectLst/>
              </a:rPr>
              <a:t>    return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render_template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</a:t>
            </a:r>
            <a:r>
              <a:rPr lang="en" dirty="0" err="1">
                <a:solidFill>
                  <a:srgbClr val="4E9A06"/>
                </a:solidFill>
                <a:effectLst/>
              </a:rPr>
              <a:t>hello.html</a:t>
            </a:r>
            <a:r>
              <a:rPr lang="en" dirty="0">
                <a:solidFill>
                  <a:srgbClr val="4E9A06"/>
                </a:solidFill>
                <a:effectLst/>
              </a:rPr>
              <a:t>'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name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dirty="0">
                <a:solidFill>
                  <a:srgbClr val="000000"/>
                </a:solidFill>
                <a:effectLst/>
              </a:rPr>
              <a:t>name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54C5828-0A48-1845-9FDF-11A22EF1F1E8}"/>
              </a:ext>
            </a:extLst>
          </p:cNvPr>
          <p:cNvSpPr/>
          <p:nvPr/>
        </p:nvSpPr>
        <p:spPr>
          <a:xfrm>
            <a:off x="6830290" y="3178488"/>
            <a:ext cx="215424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Case 1</a:t>
            </a: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a module</a:t>
            </a:r>
            <a:endParaRPr lang="en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lvl="1"/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/</a:t>
            </a:r>
            <a:r>
              <a:rPr lang="en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application.py</a:t>
            </a: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lvl="1"/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/templates</a:t>
            </a: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lvl="1"/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	/</a:t>
            </a:r>
            <a:r>
              <a:rPr lang="en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hello.html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695B5B8-04AE-BC4D-B564-9CF13E0136AE}"/>
              </a:ext>
            </a:extLst>
          </p:cNvPr>
          <p:cNvSpPr/>
          <p:nvPr/>
        </p:nvSpPr>
        <p:spPr>
          <a:xfrm>
            <a:off x="6787349" y="4658535"/>
            <a:ext cx="2987806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Case 2</a:t>
            </a: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a package:</a:t>
            </a:r>
            <a:endParaRPr lang="en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lvl="1"/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/application</a:t>
            </a: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lvl="1"/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	/__</a:t>
            </a:r>
            <a:r>
              <a:rPr lang="en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init</a:t>
            </a: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__.</a:t>
            </a:r>
            <a:r>
              <a:rPr lang="en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py</a:t>
            </a: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/</a:t>
            </a:r>
          </a:p>
          <a:p>
            <a:pPr lvl="1"/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templates</a:t>
            </a: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/</a:t>
            </a:r>
          </a:p>
          <a:p>
            <a:pPr lvl="1"/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</a:t>
            </a:r>
            <a:r>
              <a:rPr lang="en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hello.html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718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	</a:t>
            </a:r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4073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HTTP Methods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B086862-8C59-5A48-9ADA-DAA7E3020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290" y="1986587"/>
            <a:ext cx="757130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Вы можете использовать </a:t>
            </a:r>
            <a:r>
              <a:rPr lang="en-US" altLang="ru-RU" dirty="0">
                <a:latin typeface="Century Gothic" panose="020B0502020202020204" pitchFamily="34" charset="0"/>
              </a:rPr>
              <a:t>routes </a:t>
            </a:r>
            <a:r>
              <a:rPr lang="ru-RU" altLang="ru-RU" dirty="0">
                <a:latin typeface="Century Gothic" panose="020B0502020202020204" pitchFamily="34" charset="0"/>
              </a:rPr>
              <a:t>для </a:t>
            </a:r>
            <a:r>
              <a:rPr lang="en-US" altLang="ru-RU" dirty="0">
                <a:latin typeface="Century Gothic" panose="020B0502020202020204" pitchFamily="34" charset="0"/>
              </a:rPr>
              <a:t>POST, GET, DELTE, PUT, PATCH	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0D296E2-8350-1944-8D49-3D2D9C584682}"/>
              </a:ext>
            </a:extLst>
          </p:cNvPr>
          <p:cNvSpPr/>
          <p:nvPr/>
        </p:nvSpPr>
        <p:spPr>
          <a:xfrm>
            <a:off x="734290" y="3105881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'/login'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methods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b="1" dirty="0">
                <a:solidFill>
                  <a:srgbClr val="000000"/>
                </a:solidFill>
                <a:effectLst/>
              </a:rPr>
              <a:t>[</a:t>
            </a:r>
            <a:r>
              <a:rPr lang="en" dirty="0">
                <a:solidFill>
                  <a:srgbClr val="4E9A06"/>
                </a:solidFill>
                <a:effectLst/>
              </a:rPr>
              <a:t>'GET'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'POST'</a:t>
            </a:r>
            <a:r>
              <a:rPr lang="en" b="1" dirty="0">
                <a:solidFill>
                  <a:srgbClr val="000000"/>
                </a:solidFill>
                <a:effectLst/>
              </a:rPr>
              <a:t>])</a:t>
            </a:r>
          </a:p>
          <a:p>
            <a:r>
              <a:rPr lang="en" dirty="0"/>
              <a:t> </a:t>
            </a:r>
            <a:r>
              <a:rPr lang="en" b="1" dirty="0">
                <a:solidFill>
                  <a:srgbClr val="004461"/>
                </a:solidFill>
                <a:effectLst/>
              </a:rPr>
              <a:t>def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login</a:t>
            </a:r>
            <a:r>
              <a:rPr lang="en" b="1" dirty="0">
                <a:solidFill>
                  <a:srgbClr val="000000"/>
                </a:solidFill>
                <a:effectLst/>
              </a:rPr>
              <a:t>():</a:t>
            </a:r>
          </a:p>
          <a:p>
            <a:r>
              <a:rPr lang="en" b="1" dirty="0">
                <a:solidFill>
                  <a:srgbClr val="000000"/>
                </a:solidFill>
                <a:effectLst/>
              </a:rPr>
              <a:t>    </a:t>
            </a:r>
            <a:r>
              <a:rPr lang="en" b="1" dirty="0">
                <a:solidFill>
                  <a:srgbClr val="004461"/>
                </a:solidFill>
                <a:effectLst/>
              </a:rPr>
              <a:t>if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request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method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==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'POST’</a:t>
            </a:r>
            <a:r>
              <a:rPr lang="en" b="1" dirty="0">
                <a:solidFill>
                  <a:srgbClr val="000000"/>
                </a:solidFill>
                <a:effectLst/>
              </a:rPr>
              <a:t>:</a:t>
            </a:r>
          </a:p>
          <a:p>
            <a:r>
              <a:rPr lang="en" b="1" dirty="0">
                <a:solidFill>
                  <a:srgbClr val="000000"/>
                </a:solidFill>
              </a:rPr>
              <a:t>       </a:t>
            </a:r>
            <a:r>
              <a:rPr lang="en" b="1" dirty="0">
                <a:solidFill>
                  <a:srgbClr val="004461"/>
                </a:solidFill>
                <a:effectLst/>
              </a:rPr>
              <a:t>return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do_the_login</a:t>
            </a:r>
            <a:r>
              <a:rPr lang="en" b="1" dirty="0">
                <a:solidFill>
                  <a:srgbClr val="000000"/>
                </a:solidFill>
                <a:effectLst/>
              </a:rPr>
              <a:t>()</a:t>
            </a:r>
            <a:r>
              <a:rPr lang="en" dirty="0"/>
              <a:t> </a:t>
            </a:r>
          </a:p>
          <a:p>
            <a:r>
              <a:rPr lang="en" b="1" dirty="0">
                <a:solidFill>
                  <a:srgbClr val="004461"/>
                </a:solidFill>
                <a:effectLst/>
              </a:rPr>
              <a:t>    else</a:t>
            </a:r>
            <a:r>
              <a:rPr lang="en" b="1" dirty="0">
                <a:solidFill>
                  <a:srgbClr val="000000"/>
                </a:solidFill>
                <a:effectLst/>
              </a:rPr>
              <a:t>:</a:t>
            </a:r>
          </a:p>
          <a:p>
            <a:r>
              <a:rPr lang="en" b="1" dirty="0">
                <a:solidFill>
                  <a:srgbClr val="000000"/>
                </a:solidFill>
              </a:rPr>
              <a:t>       </a:t>
            </a:r>
            <a:r>
              <a:rPr lang="en" dirty="0"/>
              <a:t> </a:t>
            </a:r>
            <a:r>
              <a:rPr lang="en" b="1" dirty="0">
                <a:solidFill>
                  <a:srgbClr val="004461"/>
                </a:solidFill>
                <a:effectLst/>
              </a:rPr>
              <a:t>return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show_the_login_form</a:t>
            </a:r>
            <a:r>
              <a:rPr lang="en" b="1" dirty="0">
                <a:solidFill>
                  <a:srgbClr val="000000"/>
                </a:solidFill>
                <a:effectLst/>
              </a:rPr>
              <a:t>()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2190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	</a:t>
            </a:r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4073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URL Building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B086862-8C59-5A48-9ADA-DAA7E3020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290" y="1294091"/>
            <a:ext cx="11328742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Для того что бы получить </a:t>
            </a:r>
            <a:r>
              <a:rPr lang="en-US" altLang="ru-RU" dirty="0" err="1">
                <a:latin typeface="Century Gothic" panose="020B0502020202020204" pitchFamily="34" charset="0"/>
              </a:rPr>
              <a:t>url</a:t>
            </a:r>
            <a:r>
              <a:rPr lang="en-US" altLang="ru-RU" dirty="0">
                <a:latin typeface="Century Gothic" panose="020B0502020202020204" pitchFamily="34" charset="0"/>
              </a:rPr>
              <a:t> </a:t>
            </a:r>
            <a:r>
              <a:rPr lang="ru-RU" altLang="ru-RU" dirty="0">
                <a:latin typeface="Century Gothic" panose="020B0502020202020204" pitchFamily="34" charset="0"/>
              </a:rPr>
              <a:t>путь, вместо того что бы его </a:t>
            </a:r>
            <a:r>
              <a:rPr lang="ru-RU" altLang="ru-RU" dirty="0" err="1">
                <a:latin typeface="Century Gothic" panose="020B0502020202020204" pitchFamily="34" charset="0"/>
              </a:rPr>
              <a:t>хардкодить</a:t>
            </a:r>
            <a:r>
              <a:rPr lang="ru-RU" altLang="ru-RU" dirty="0">
                <a:latin typeface="Century Gothic" panose="020B0502020202020204" pitchFamily="34" charset="0"/>
              </a:rPr>
              <a:t>, лучше использовать </a:t>
            </a:r>
            <a:r>
              <a:rPr lang="en-US" altLang="ru-RU" dirty="0" err="1">
                <a:latin typeface="Century Gothic" panose="020B0502020202020204" pitchFamily="34" charset="0"/>
              </a:rPr>
              <a:t>url_for</a:t>
            </a:r>
            <a:r>
              <a:rPr lang="en-US" altLang="ru-RU" dirty="0">
                <a:latin typeface="Century Gothic" panose="020B0502020202020204" pitchFamily="34" charset="0"/>
              </a:rPr>
              <a:t>().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Функция получает на вход параметры: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1) название функции </a:t>
            </a:r>
            <a:r>
              <a:rPr lang="en-US" altLang="ru-RU" dirty="0" err="1">
                <a:latin typeface="Century Gothic" panose="020B0502020202020204" pitchFamily="34" charset="0"/>
              </a:rPr>
              <a:t>url</a:t>
            </a:r>
            <a:r>
              <a:rPr lang="en-US" altLang="ru-RU" dirty="0">
                <a:latin typeface="Century Gothic" panose="020B0502020202020204" pitchFamily="34" charset="0"/>
              </a:rPr>
              <a:t> </a:t>
            </a:r>
            <a:r>
              <a:rPr lang="ru-RU" altLang="ru-RU" dirty="0">
                <a:latin typeface="Century Gothic" panose="020B0502020202020204" pitchFamily="34" charset="0"/>
              </a:rPr>
              <a:t>которой вы хотите получить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2) именные аргументы которые вы хотите в нее передать, если такого аргумента не будет,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    оно запишет его в параметры </a:t>
            </a:r>
            <a:r>
              <a:rPr lang="en-US" altLang="ru-RU" dirty="0">
                <a:latin typeface="Century Gothic" panose="020B0502020202020204" pitchFamily="34" charset="0"/>
              </a:rPr>
              <a:t>URL.</a:t>
            </a:r>
            <a:endParaRPr lang="ru-RU" altLang="ru-RU" dirty="0">
              <a:latin typeface="Century Gothic" panose="020B0502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    </a:t>
            </a:r>
            <a:endParaRPr lang="en-US" altLang="ru-RU" dirty="0">
              <a:latin typeface="Century Gothic" panose="020B0502020202020204" pitchFamily="34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4BC4815-1044-DF4C-A81D-1BE95C0C96FA}"/>
              </a:ext>
            </a:extLst>
          </p:cNvPr>
          <p:cNvSpPr/>
          <p:nvPr/>
        </p:nvSpPr>
        <p:spPr>
          <a:xfrm>
            <a:off x="734290" y="3238978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'/user/&lt;username&gt;’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endParaRPr lang="ru-RU" dirty="0"/>
          </a:p>
          <a:p>
            <a:r>
              <a:rPr lang="en" b="1" dirty="0">
                <a:solidFill>
                  <a:srgbClr val="004461"/>
                </a:solidFill>
                <a:effectLst/>
              </a:rPr>
              <a:t>def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show_user_profile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000000"/>
                </a:solidFill>
                <a:effectLst/>
              </a:rPr>
              <a:t>username</a:t>
            </a:r>
            <a:r>
              <a:rPr lang="en" b="1" dirty="0">
                <a:solidFill>
                  <a:srgbClr val="000000"/>
                </a:solidFill>
                <a:effectLst/>
              </a:rPr>
              <a:t>):</a:t>
            </a:r>
            <a:r>
              <a:rPr lang="en" dirty="0"/>
              <a:t> </a:t>
            </a:r>
            <a:endParaRPr lang="ru-RU" dirty="0"/>
          </a:p>
          <a:p>
            <a:r>
              <a:rPr lang="ru-RU" i="1" dirty="0">
                <a:solidFill>
                  <a:srgbClr val="8F5902"/>
                </a:solidFill>
                <a:effectLst/>
              </a:rPr>
              <a:t>    </a:t>
            </a:r>
            <a:r>
              <a:rPr lang="en" i="1" dirty="0">
                <a:solidFill>
                  <a:srgbClr val="8F5902"/>
                </a:solidFill>
                <a:effectLst/>
              </a:rPr>
              <a:t># show the user profile for that user</a:t>
            </a:r>
            <a:r>
              <a:rPr lang="en" dirty="0"/>
              <a:t> </a:t>
            </a:r>
            <a:endParaRPr lang="ru-RU" dirty="0"/>
          </a:p>
          <a:p>
            <a:r>
              <a:rPr lang="ru-RU" b="1" dirty="0">
                <a:solidFill>
                  <a:srgbClr val="004461"/>
                </a:solidFill>
                <a:effectLst/>
              </a:rPr>
              <a:t>    </a:t>
            </a:r>
            <a:r>
              <a:rPr lang="en" b="1" dirty="0">
                <a:solidFill>
                  <a:srgbClr val="004461"/>
                </a:solidFill>
                <a:effectLst/>
              </a:rPr>
              <a:t>return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'User %s'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%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username</a:t>
            </a:r>
          </a:p>
          <a:p>
            <a:endParaRPr lang="en" dirty="0">
              <a:solidFill>
                <a:srgbClr val="000000"/>
              </a:solidFill>
            </a:endParaRPr>
          </a:p>
          <a:p>
            <a:endParaRPr lang="en" dirty="0">
              <a:solidFill>
                <a:srgbClr val="000000"/>
              </a:solidFill>
              <a:effectLst/>
            </a:endParaRPr>
          </a:p>
          <a:p>
            <a:r>
              <a:rPr lang="en" dirty="0">
                <a:solidFill>
                  <a:schemeClr val="bg1">
                    <a:lumMod val="50000"/>
                  </a:schemeClr>
                </a:solidFill>
              </a:rPr>
              <a:t># /user/</a:t>
            </a:r>
            <a:r>
              <a:rPr lang="en" dirty="0" err="1">
                <a:solidFill>
                  <a:schemeClr val="bg1">
                    <a:lumMod val="50000"/>
                  </a:schemeClr>
                </a:solidFill>
              </a:rPr>
              <a:t>nick?param</a:t>
            </a:r>
            <a:r>
              <a:rPr lang="en" dirty="0">
                <a:solidFill>
                  <a:schemeClr val="bg1">
                    <a:lumMod val="50000"/>
                  </a:schemeClr>
                </a:solidFill>
              </a:rPr>
              <a:t>=Hello</a:t>
            </a:r>
            <a:endParaRPr lang="en" dirty="0">
              <a:solidFill>
                <a:schemeClr val="bg1">
                  <a:lumMod val="50000"/>
                </a:schemeClr>
              </a:solidFill>
              <a:effectLst/>
            </a:endParaRPr>
          </a:p>
          <a:p>
            <a:r>
              <a:rPr lang="en" dirty="0" err="1">
                <a:solidFill>
                  <a:srgbClr val="000000"/>
                </a:solidFill>
              </a:rPr>
              <a:t>url_for</a:t>
            </a:r>
            <a:r>
              <a:rPr lang="en" dirty="0">
                <a:solidFill>
                  <a:srgbClr val="000000"/>
                </a:solidFill>
              </a:rPr>
              <a:t>(</a:t>
            </a:r>
            <a:r>
              <a:rPr lang="en" dirty="0">
                <a:solidFill>
                  <a:schemeClr val="accent6">
                    <a:lumMod val="75000"/>
                  </a:schemeClr>
                </a:solidFill>
              </a:rPr>
              <a:t>‘</a:t>
            </a:r>
            <a:r>
              <a:rPr lang="en" dirty="0" err="1">
                <a:solidFill>
                  <a:schemeClr val="accent6">
                    <a:lumMod val="75000"/>
                  </a:schemeClr>
                </a:solidFill>
                <a:effectLst/>
              </a:rPr>
              <a:t>show_user_profile</a:t>
            </a:r>
            <a:r>
              <a:rPr lang="en" dirty="0">
                <a:solidFill>
                  <a:schemeClr val="accent6">
                    <a:lumMod val="75000"/>
                  </a:schemeClr>
                </a:solidFill>
                <a:effectLst/>
              </a:rPr>
              <a:t>’</a:t>
            </a:r>
            <a:r>
              <a:rPr lang="en" dirty="0">
                <a:solidFill>
                  <a:srgbClr val="000000"/>
                </a:solidFill>
                <a:effectLst/>
              </a:rPr>
              <a:t>, username=</a:t>
            </a:r>
            <a:r>
              <a:rPr lang="en" dirty="0">
                <a:solidFill>
                  <a:schemeClr val="accent6">
                    <a:lumMod val="75000"/>
                  </a:schemeClr>
                </a:solidFill>
                <a:effectLst/>
              </a:rPr>
              <a:t>‘nick’</a:t>
            </a:r>
            <a:r>
              <a:rPr lang="en" dirty="0">
                <a:solidFill>
                  <a:srgbClr val="000000"/>
                </a:solidFill>
                <a:effectLst/>
              </a:rPr>
              <a:t>, </a:t>
            </a:r>
            <a:r>
              <a:rPr lang="en" dirty="0" err="1">
                <a:solidFill>
                  <a:srgbClr val="000000"/>
                </a:solidFill>
                <a:effectLst/>
              </a:rPr>
              <a:t>param</a:t>
            </a:r>
            <a:r>
              <a:rPr lang="en" dirty="0">
                <a:solidFill>
                  <a:srgbClr val="000000"/>
                </a:solidFill>
                <a:effectLst/>
              </a:rPr>
              <a:t>=</a:t>
            </a:r>
            <a:r>
              <a:rPr lang="en" dirty="0">
                <a:solidFill>
                  <a:schemeClr val="accent6">
                    <a:lumMod val="75000"/>
                  </a:schemeClr>
                </a:solidFill>
                <a:effectLst/>
              </a:rPr>
              <a:t>‘Hello’</a:t>
            </a:r>
            <a:r>
              <a:rPr lang="en" dirty="0">
                <a:effectLst/>
              </a:rPr>
              <a:t>)</a:t>
            </a:r>
            <a:endParaRPr lang="ru-RU" dirty="0">
              <a:solidFill>
                <a:schemeClr val="accent6">
                  <a:lumMod val="7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21189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	</a:t>
            </a:r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4073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Static Files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B086862-8C59-5A48-9ADA-DAA7E3020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290" y="1848088"/>
            <a:ext cx="988283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Для указания статический файлов вы можете создать папку </a:t>
            </a:r>
            <a:r>
              <a:rPr lang="en-US" altLang="ru-RU" dirty="0">
                <a:latin typeface="Century Gothic" panose="020B0502020202020204" pitchFamily="34" charset="0"/>
              </a:rPr>
              <a:t>static </a:t>
            </a:r>
            <a:r>
              <a:rPr lang="ru-RU" altLang="ru-RU" dirty="0">
                <a:latin typeface="Century Gothic" panose="020B0502020202020204" pitchFamily="34" charset="0"/>
              </a:rPr>
              <a:t>в корне проекта </a:t>
            </a:r>
            <a:endParaRPr lang="en-US" altLang="ru-RU" dirty="0">
              <a:latin typeface="Century Gothic" panose="020B0502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и все файлы будут доступны по </a:t>
            </a:r>
            <a:r>
              <a:rPr lang="ru-RU" altLang="ru-RU" dirty="0" err="1">
                <a:latin typeface="Century Gothic" panose="020B0502020202020204" pitchFamily="34" charset="0"/>
              </a:rPr>
              <a:t>роуту</a:t>
            </a:r>
            <a:r>
              <a:rPr lang="ru-RU" altLang="ru-RU" dirty="0">
                <a:latin typeface="Century Gothic" panose="020B0502020202020204" pitchFamily="34" charset="0"/>
              </a:rPr>
              <a:t> </a:t>
            </a:r>
            <a:r>
              <a:rPr lang="en-US" altLang="ru-RU" dirty="0">
                <a:latin typeface="Century Gothic" panose="020B0502020202020204" pitchFamily="34" charset="0"/>
              </a:rPr>
              <a:t>”static”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27E00C8-F407-E944-96F5-0578F432179D}"/>
              </a:ext>
            </a:extLst>
          </p:cNvPr>
          <p:cNvSpPr/>
          <p:nvPr/>
        </p:nvSpPr>
        <p:spPr>
          <a:xfrm>
            <a:off x="734290" y="3507570"/>
            <a:ext cx="34927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solidFill>
                  <a:schemeClr val="bg1">
                    <a:lumMod val="50000"/>
                  </a:schemeClr>
                </a:solidFill>
                <a:effectLst/>
              </a:rPr>
              <a:t># static/</a:t>
            </a:r>
            <a:r>
              <a:rPr lang="en" dirty="0" err="1">
                <a:solidFill>
                  <a:schemeClr val="bg1">
                    <a:lumMod val="50000"/>
                  </a:schemeClr>
                </a:solidFill>
                <a:effectLst/>
              </a:rPr>
              <a:t>style.css</a:t>
            </a:r>
            <a:endParaRPr lang="en" dirty="0">
              <a:solidFill>
                <a:schemeClr val="bg1">
                  <a:lumMod val="50000"/>
                </a:schemeClr>
              </a:solidFill>
              <a:effectLst/>
            </a:endParaRPr>
          </a:p>
          <a:p>
            <a:r>
              <a:rPr lang="en" dirty="0" err="1">
                <a:solidFill>
                  <a:srgbClr val="000000"/>
                </a:solidFill>
                <a:effectLst/>
              </a:rPr>
              <a:t>url_for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'static'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filename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dirty="0">
                <a:solidFill>
                  <a:srgbClr val="4E9A06"/>
                </a:solidFill>
                <a:effectLst/>
              </a:rPr>
              <a:t>'</a:t>
            </a:r>
            <a:r>
              <a:rPr lang="en" dirty="0" err="1">
                <a:solidFill>
                  <a:srgbClr val="4E9A06"/>
                </a:solidFill>
                <a:effectLst/>
              </a:rPr>
              <a:t>style.css</a:t>
            </a:r>
            <a:r>
              <a:rPr lang="en" dirty="0">
                <a:solidFill>
                  <a:srgbClr val="4E9A06"/>
                </a:solidFill>
                <a:effectLst/>
              </a:rPr>
              <a:t>'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0450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	</a:t>
            </a:r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The Request Object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B086862-8C59-5A48-9ADA-DAA7E3020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290" y="1848088"/>
            <a:ext cx="1041182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Для веб-приложений крайне важно реагировать на данные, которые клиент отправляет</a:t>
            </a:r>
            <a:endParaRPr lang="en-US" altLang="ru-RU" dirty="0">
              <a:latin typeface="Century Gothic" panose="020B0502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на сервер. В </a:t>
            </a:r>
            <a:r>
              <a:rPr lang="en" altLang="ru-RU" dirty="0">
                <a:latin typeface="Century Gothic" panose="020B0502020202020204" pitchFamily="34" charset="0"/>
              </a:rPr>
              <a:t>Flask </a:t>
            </a:r>
            <a:r>
              <a:rPr lang="ru-RU" altLang="ru-RU" dirty="0">
                <a:latin typeface="Century Gothic" panose="020B0502020202020204" pitchFamily="34" charset="0"/>
              </a:rPr>
              <a:t>эта информация предоставляется </a:t>
            </a:r>
            <a:r>
              <a:rPr lang="en-US" altLang="ru-RU" dirty="0">
                <a:latin typeface="Century Gothic" panose="020B0502020202020204" pitchFamily="34" charset="0"/>
              </a:rPr>
              <a:t>request global object.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DDD3C39-8DF9-FC42-B5C5-C14889D83612}"/>
              </a:ext>
            </a:extLst>
          </p:cNvPr>
          <p:cNvSpPr/>
          <p:nvPr/>
        </p:nvSpPr>
        <p:spPr>
          <a:xfrm>
            <a:off x="734290" y="2679962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solidFill>
                  <a:srgbClr val="BBB529"/>
                </a:solidFill>
                <a:effectLst/>
              </a:rPr>
              <a:t>@</a:t>
            </a:r>
            <a:r>
              <a:rPr lang="en" dirty="0" err="1">
                <a:solidFill>
                  <a:srgbClr val="BBB529"/>
                </a:solidFill>
                <a:effectLst/>
              </a:rPr>
              <a:t>app.route</a:t>
            </a:r>
            <a:r>
              <a:rPr lang="en" dirty="0"/>
              <a:t>(</a:t>
            </a:r>
            <a:r>
              <a:rPr lang="en" dirty="0">
                <a:solidFill>
                  <a:srgbClr val="6A8759"/>
                </a:solidFill>
                <a:effectLst/>
              </a:rPr>
              <a:t>'/login'</a:t>
            </a:r>
            <a:r>
              <a:rPr lang="en" dirty="0">
                <a:solidFill>
                  <a:srgbClr val="CC7832"/>
                </a:solidFill>
                <a:effectLst/>
              </a:rPr>
              <a:t>, </a:t>
            </a:r>
            <a:r>
              <a:rPr lang="en" dirty="0">
                <a:solidFill>
                  <a:srgbClr val="AA4926"/>
                </a:solidFill>
                <a:effectLst/>
              </a:rPr>
              <a:t>methods</a:t>
            </a:r>
            <a:r>
              <a:rPr lang="en" dirty="0"/>
              <a:t>=[</a:t>
            </a:r>
            <a:r>
              <a:rPr lang="en" dirty="0">
                <a:solidFill>
                  <a:srgbClr val="6A8759"/>
                </a:solidFill>
                <a:effectLst/>
              </a:rPr>
              <a:t>'POST'</a:t>
            </a:r>
            <a:r>
              <a:rPr lang="en" dirty="0">
                <a:solidFill>
                  <a:srgbClr val="CC7832"/>
                </a:solidFill>
                <a:effectLst/>
              </a:rPr>
              <a:t>, </a:t>
            </a:r>
            <a:r>
              <a:rPr lang="en" dirty="0">
                <a:solidFill>
                  <a:srgbClr val="6A8759"/>
                </a:solidFill>
                <a:effectLst/>
              </a:rPr>
              <a:t>'GET'</a:t>
            </a:r>
            <a:r>
              <a:rPr lang="en" dirty="0"/>
              <a:t>])</a:t>
            </a:r>
            <a:br>
              <a:rPr lang="en" dirty="0"/>
            </a:br>
            <a:r>
              <a:rPr lang="en" dirty="0">
                <a:solidFill>
                  <a:srgbClr val="CC7832"/>
                </a:solidFill>
                <a:effectLst/>
              </a:rPr>
              <a:t>def </a:t>
            </a:r>
            <a:r>
              <a:rPr lang="en" dirty="0">
                <a:solidFill>
                  <a:srgbClr val="FFC66D"/>
                </a:solidFill>
                <a:effectLst/>
              </a:rPr>
              <a:t>login</a:t>
            </a:r>
            <a:r>
              <a:rPr lang="en" dirty="0"/>
              <a:t>():</a:t>
            </a:r>
            <a:br>
              <a:rPr lang="en" dirty="0"/>
            </a:br>
            <a:r>
              <a:rPr lang="en" dirty="0"/>
              <a:t>    error = </a:t>
            </a:r>
            <a:r>
              <a:rPr lang="en" dirty="0">
                <a:solidFill>
                  <a:srgbClr val="CC7832"/>
                </a:solidFill>
                <a:effectLst/>
              </a:rPr>
              <a:t>None</a:t>
            </a:r>
            <a:br>
              <a:rPr lang="en" dirty="0">
                <a:solidFill>
                  <a:srgbClr val="CC7832"/>
                </a:solidFill>
                <a:effectLst/>
              </a:rPr>
            </a:br>
            <a:r>
              <a:rPr lang="en" dirty="0">
                <a:solidFill>
                  <a:srgbClr val="CC7832"/>
                </a:solidFill>
                <a:effectLst/>
              </a:rPr>
              <a:t>    if </a:t>
            </a:r>
            <a:r>
              <a:rPr lang="en" dirty="0" err="1"/>
              <a:t>request.method</a:t>
            </a:r>
            <a:r>
              <a:rPr lang="en" dirty="0"/>
              <a:t> == </a:t>
            </a:r>
            <a:r>
              <a:rPr lang="en" dirty="0">
                <a:solidFill>
                  <a:srgbClr val="6A8759"/>
                </a:solidFill>
                <a:effectLst/>
              </a:rPr>
              <a:t>'POST'</a:t>
            </a:r>
            <a:r>
              <a:rPr lang="en" dirty="0"/>
              <a:t>:</a:t>
            </a:r>
            <a:br>
              <a:rPr lang="en" dirty="0"/>
            </a:br>
            <a:r>
              <a:rPr lang="en" dirty="0"/>
              <a:t>        </a:t>
            </a:r>
            <a:r>
              <a:rPr lang="en" dirty="0">
                <a:solidFill>
                  <a:srgbClr val="CC7832"/>
                </a:solidFill>
                <a:effectLst/>
              </a:rPr>
              <a:t>if </a:t>
            </a:r>
            <a:r>
              <a:rPr lang="en" dirty="0" err="1"/>
              <a:t>valid_login</a:t>
            </a:r>
            <a:r>
              <a:rPr lang="en" dirty="0"/>
              <a:t>(</a:t>
            </a:r>
            <a:r>
              <a:rPr lang="en" dirty="0" err="1"/>
              <a:t>request.form</a:t>
            </a:r>
            <a:r>
              <a:rPr lang="en" dirty="0"/>
              <a:t>[</a:t>
            </a:r>
            <a:r>
              <a:rPr lang="en" dirty="0">
                <a:solidFill>
                  <a:srgbClr val="6A8759"/>
                </a:solidFill>
                <a:effectLst/>
              </a:rPr>
              <a:t>'username'</a:t>
            </a:r>
            <a:r>
              <a:rPr lang="en" dirty="0"/>
              <a:t>]</a:t>
            </a:r>
            <a:r>
              <a:rPr lang="en" dirty="0">
                <a:solidFill>
                  <a:srgbClr val="CC7832"/>
                </a:solidFill>
                <a:effectLst/>
              </a:rPr>
              <a:t>,</a:t>
            </a:r>
            <a:br>
              <a:rPr lang="en" dirty="0">
                <a:solidFill>
                  <a:srgbClr val="CC7832"/>
                </a:solidFill>
                <a:effectLst/>
              </a:rPr>
            </a:br>
            <a:r>
              <a:rPr lang="en" dirty="0">
                <a:solidFill>
                  <a:srgbClr val="CC7832"/>
                </a:solidFill>
                <a:effectLst/>
              </a:rPr>
              <a:t>                       </a:t>
            </a:r>
            <a:r>
              <a:rPr lang="en" dirty="0" err="1"/>
              <a:t>request.form</a:t>
            </a:r>
            <a:r>
              <a:rPr lang="en" dirty="0"/>
              <a:t>[</a:t>
            </a:r>
            <a:r>
              <a:rPr lang="en" dirty="0">
                <a:solidFill>
                  <a:srgbClr val="6A8759"/>
                </a:solidFill>
                <a:effectLst/>
              </a:rPr>
              <a:t>'password'</a:t>
            </a:r>
            <a:r>
              <a:rPr lang="en" dirty="0"/>
              <a:t>]):</a:t>
            </a:r>
            <a:br>
              <a:rPr lang="en" dirty="0"/>
            </a:br>
            <a:r>
              <a:rPr lang="en" dirty="0"/>
              <a:t>            </a:t>
            </a:r>
            <a:r>
              <a:rPr lang="en" dirty="0">
                <a:solidFill>
                  <a:srgbClr val="CC7832"/>
                </a:solidFill>
                <a:effectLst/>
              </a:rPr>
              <a:t>return </a:t>
            </a:r>
            <a:r>
              <a:rPr lang="en" dirty="0" err="1"/>
              <a:t>log_the_user_in</a:t>
            </a:r>
            <a:r>
              <a:rPr lang="en" dirty="0"/>
              <a:t>(</a:t>
            </a:r>
            <a:r>
              <a:rPr lang="en" dirty="0" err="1"/>
              <a:t>request.form</a:t>
            </a:r>
            <a:r>
              <a:rPr lang="en" dirty="0"/>
              <a:t>[</a:t>
            </a:r>
            <a:r>
              <a:rPr lang="en" dirty="0">
                <a:solidFill>
                  <a:srgbClr val="6A8759"/>
                </a:solidFill>
                <a:effectLst/>
              </a:rPr>
              <a:t>'username'</a:t>
            </a:r>
            <a:r>
              <a:rPr lang="en" dirty="0"/>
              <a:t>])</a:t>
            </a:r>
            <a:br>
              <a:rPr lang="en" dirty="0"/>
            </a:br>
            <a:r>
              <a:rPr lang="en" dirty="0"/>
              <a:t>        </a:t>
            </a:r>
            <a:r>
              <a:rPr lang="en" dirty="0">
                <a:solidFill>
                  <a:srgbClr val="CC7832"/>
                </a:solidFill>
                <a:effectLst/>
              </a:rPr>
              <a:t>else</a:t>
            </a:r>
            <a:r>
              <a:rPr lang="en" dirty="0"/>
              <a:t>:</a:t>
            </a:r>
            <a:br>
              <a:rPr lang="en" dirty="0"/>
            </a:br>
            <a:r>
              <a:rPr lang="en" dirty="0"/>
              <a:t>            error = </a:t>
            </a:r>
            <a:r>
              <a:rPr lang="en" dirty="0">
                <a:solidFill>
                  <a:srgbClr val="6A8759"/>
                </a:solidFill>
                <a:effectLst/>
              </a:rPr>
              <a:t>'Invalid username/password'</a:t>
            </a:r>
            <a:br>
              <a:rPr lang="en" dirty="0">
                <a:solidFill>
                  <a:srgbClr val="6A8759"/>
                </a:solidFill>
                <a:effectLst/>
              </a:rPr>
            </a:br>
            <a:r>
              <a:rPr lang="en" dirty="0">
                <a:solidFill>
                  <a:srgbClr val="6A8759"/>
                </a:solidFill>
                <a:effectLst/>
              </a:rPr>
              <a:t>    </a:t>
            </a:r>
            <a:r>
              <a:rPr lang="en" dirty="0">
                <a:solidFill>
                  <a:srgbClr val="808080"/>
                </a:solidFill>
                <a:effectLst/>
              </a:rPr>
              <a:t># the code below is executed if the request method</a:t>
            </a:r>
            <a:br>
              <a:rPr lang="en" dirty="0">
                <a:solidFill>
                  <a:srgbClr val="808080"/>
                </a:solidFill>
                <a:effectLst/>
              </a:rPr>
            </a:br>
            <a:r>
              <a:rPr lang="en" dirty="0">
                <a:solidFill>
                  <a:srgbClr val="808080"/>
                </a:solidFill>
                <a:effectLst/>
              </a:rPr>
              <a:t>    # was GET or the credentials were invalid</a:t>
            </a:r>
            <a:br>
              <a:rPr lang="en" dirty="0">
                <a:solidFill>
                  <a:srgbClr val="808080"/>
                </a:solidFill>
                <a:effectLst/>
              </a:rPr>
            </a:br>
            <a:r>
              <a:rPr lang="en" dirty="0">
                <a:solidFill>
                  <a:srgbClr val="808080"/>
                </a:solidFill>
                <a:effectLst/>
              </a:rPr>
              <a:t>    </a:t>
            </a:r>
            <a:r>
              <a:rPr lang="en" dirty="0">
                <a:solidFill>
                  <a:srgbClr val="CC7832"/>
                </a:solidFill>
                <a:effectLst/>
              </a:rPr>
              <a:t>return </a:t>
            </a:r>
            <a:r>
              <a:rPr lang="en" dirty="0" err="1"/>
              <a:t>render_template</a:t>
            </a:r>
            <a:r>
              <a:rPr lang="en" dirty="0"/>
              <a:t>(</a:t>
            </a:r>
            <a:r>
              <a:rPr lang="en" dirty="0">
                <a:solidFill>
                  <a:srgbClr val="6A8759"/>
                </a:solidFill>
                <a:effectLst/>
              </a:rPr>
              <a:t>'</a:t>
            </a:r>
            <a:r>
              <a:rPr lang="en" dirty="0" err="1">
                <a:solidFill>
                  <a:srgbClr val="6A8759"/>
                </a:solidFill>
                <a:effectLst/>
              </a:rPr>
              <a:t>login.html</a:t>
            </a:r>
            <a:r>
              <a:rPr lang="en" dirty="0">
                <a:solidFill>
                  <a:srgbClr val="6A8759"/>
                </a:solidFill>
                <a:effectLst/>
              </a:rPr>
              <a:t>'</a:t>
            </a:r>
            <a:r>
              <a:rPr lang="en" dirty="0">
                <a:solidFill>
                  <a:srgbClr val="CC7832"/>
                </a:solidFill>
                <a:effectLst/>
              </a:rPr>
              <a:t>, </a:t>
            </a:r>
            <a:r>
              <a:rPr lang="en" dirty="0">
                <a:solidFill>
                  <a:srgbClr val="AA4926"/>
                </a:solidFill>
                <a:effectLst/>
              </a:rPr>
              <a:t>error</a:t>
            </a:r>
            <a:r>
              <a:rPr lang="en" dirty="0"/>
              <a:t>=error)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3735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	</a:t>
            </a:r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File Uploads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B086862-8C59-5A48-9ADA-DAA7E3020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290" y="1709589"/>
            <a:ext cx="1128546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Вы можете получить доступ к загружаемым файлам в </a:t>
            </a:r>
            <a:r>
              <a:rPr lang="en-US" altLang="ru-RU" dirty="0" err="1">
                <a:latin typeface="Century Gothic" panose="020B0502020202020204" pitchFamily="34" charset="0"/>
              </a:rPr>
              <a:t>request.files</a:t>
            </a:r>
            <a:r>
              <a:rPr lang="en-US" altLang="ru-RU" dirty="0">
                <a:latin typeface="Century Gothic" panose="020B0502020202020204" pitchFamily="34" charset="0"/>
              </a:rPr>
              <a:t>. </a:t>
            </a:r>
            <a:r>
              <a:rPr lang="ru-RU" altLang="ru-RU" dirty="0">
                <a:latin typeface="Century Gothic" panose="020B0502020202020204" pitchFamily="34" charset="0"/>
              </a:rPr>
              <a:t>Это словарь ключ которого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является название файла, а значение стандартный объект файла. Вы можете сохранять файл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вызвав метод </a:t>
            </a:r>
            <a:r>
              <a:rPr lang="en-US" altLang="ru-RU" dirty="0">
                <a:latin typeface="Century Gothic" panose="020B0502020202020204" pitchFamily="34" charset="0"/>
              </a:rPr>
              <a:t>save() </a:t>
            </a:r>
            <a:r>
              <a:rPr lang="ru-RU" altLang="ru-RU" dirty="0">
                <a:latin typeface="Century Gothic" panose="020B0502020202020204" pitchFamily="34" charset="0"/>
              </a:rPr>
              <a:t>на объекте файла</a:t>
            </a:r>
            <a:r>
              <a:rPr lang="en-US" altLang="ru-RU" dirty="0">
                <a:latin typeface="Century Gothic" panose="020B0502020202020204" pitchFamily="34" charset="0"/>
              </a:rPr>
              <a:t> </a:t>
            </a:r>
            <a:r>
              <a:rPr lang="ru-RU" altLang="ru-RU" dirty="0">
                <a:latin typeface="Century Gothic" panose="020B0502020202020204" pitchFamily="34" charset="0"/>
              </a:rPr>
              <a:t>передав путь сохранения.</a:t>
            </a:r>
            <a:endParaRPr lang="en-US" altLang="ru-RU" dirty="0"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B4A93E9-F592-974B-B73B-35B393531B2A}"/>
              </a:ext>
            </a:extLst>
          </p:cNvPr>
          <p:cNvSpPr/>
          <p:nvPr/>
        </p:nvSpPr>
        <p:spPr>
          <a:xfrm>
            <a:off x="734290" y="3065799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solidFill>
                  <a:srgbClr val="BBB529"/>
                </a:solidFill>
                <a:effectLst/>
              </a:rPr>
              <a:t>@</a:t>
            </a:r>
            <a:r>
              <a:rPr lang="en" dirty="0" err="1">
                <a:solidFill>
                  <a:srgbClr val="BBB529"/>
                </a:solidFill>
                <a:effectLst/>
              </a:rPr>
              <a:t>app.route</a:t>
            </a:r>
            <a:r>
              <a:rPr lang="en" dirty="0"/>
              <a:t>(</a:t>
            </a:r>
            <a:r>
              <a:rPr lang="en" dirty="0">
                <a:solidFill>
                  <a:srgbClr val="6A8759"/>
                </a:solidFill>
                <a:effectLst/>
              </a:rPr>
              <a:t>'/upload'</a:t>
            </a:r>
            <a:r>
              <a:rPr lang="en" dirty="0">
                <a:solidFill>
                  <a:srgbClr val="CC7832"/>
                </a:solidFill>
                <a:effectLst/>
              </a:rPr>
              <a:t>, </a:t>
            </a:r>
            <a:r>
              <a:rPr lang="en" dirty="0">
                <a:solidFill>
                  <a:srgbClr val="AA4926"/>
                </a:solidFill>
                <a:effectLst/>
              </a:rPr>
              <a:t>methods</a:t>
            </a:r>
            <a:r>
              <a:rPr lang="en" dirty="0"/>
              <a:t>=[</a:t>
            </a:r>
            <a:r>
              <a:rPr lang="en" dirty="0">
                <a:solidFill>
                  <a:srgbClr val="6A8759"/>
                </a:solidFill>
                <a:effectLst/>
              </a:rPr>
              <a:t>'GET'</a:t>
            </a:r>
            <a:r>
              <a:rPr lang="en" dirty="0">
                <a:solidFill>
                  <a:srgbClr val="CC7832"/>
                </a:solidFill>
                <a:effectLst/>
              </a:rPr>
              <a:t>, </a:t>
            </a:r>
            <a:r>
              <a:rPr lang="en" dirty="0">
                <a:solidFill>
                  <a:srgbClr val="6A8759"/>
                </a:solidFill>
                <a:effectLst/>
              </a:rPr>
              <a:t>'POST'</a:t>
            </a:r>
            <a:r>
              <a:rPr lang="en" dirty="0"/>
              <a:t>])</a:t>
            </a:r>
            <a:br>
              <a:rPr lang="en" dirty="0"/>
            </a:br>
            <a:r>
              <a:rPr lang="en" dirty="0">
                <a:solidFill>
                  <a:srgbClr val="CC7832"/>
                </a:solidFill>
                <a:effectLst/>
              </a:rPr>
              <a:t>def </a:t>
            </a:r>
            <a:r>
              <a:rPr lang="en" dirty="0" err="1">
                <a:solidFill>
                  <a:srgbClr val="FFC66D"/>
                </a:solidFill>
                <a:effectLst/>
              </a:rPr>
              <a:t>upload_file</a:t>
            </a:r>
            <a:r>
              <a:rPr lang="en" dirty="0"/>
              <a:t>():</a:t>
            </a:r>
            <a:br>
              <a:rPr lang="en" dirty="0"/>
            </a:br>
            <a:r>
              <a:rPr lang="en" dirty="0"/>
              <a:t>    </a:t>
            </a:r>
            <a:r>
              <a:rPr lang="en" dirty="0">
                <a:solidFill>
                  <a:srgbClr val="CC7832"/>
                </a:solidFill>
                <a:effectLst/>
              </a:rPr>
              <a:t>if </a:t>
            </a:r>
            <a:r>
              <a:rPr lang="en" dirty="0" err="1"/>
              <a:t>request.method</a:t>
            </a:r>
            <a:r>
              <a:rPr lang="en" dirty="0"/>
              <a:t> == </a:t>
            </a:r>
            <a:r>
              <a:rPr lang="en" dirty="0">
                <a:solidFill>
                  <a:srgbClr val="6A8759"/>
                </a:solidFill>
                <a:effectLst/>
              </a:rPr>
              <a:t>'POST'</a:t>
            </a:r>
            <a:r>
              <a:rPr lang="en" dirty="0"/>
              <a:t>:</a:t>
            </a:r>
            <a:br>
              <a:rPr lang="en" dirty="0"/>
            </a:br>
            <a:r>
              <a:rPr lang="en" dirty="0"/>
              <a:t>        f = </a:t>
            </a:r>
            <a:r>
              <a:rPr lang="en" dirty="0" err="1"/>
              <a:t>request.files</a:t>
            </a:r>
            <a:r>
              <a:rPr lang="en" dirty="0"/>
              <a:t>[</a:t>
            </a:r>
            <a:r>
              <a:rPr lang="en" dirty="0">
                <a:solidFill>
                  <a:srgbClr val="6A8759"/>
                </a:solidFill>
                <a:effectLst/>
              </a:rPr>
              <a:t>'</a:t>
            </a:r>
            <a:r>
              <a:rPr lang="en" dirty="0" err="1">
                <a:solidFill>
                  <a:srgbClr val="6A8759"/>
                </a:solidFill>
                <a:effectLst/>
              </a:rPr>
              <a:t>the_file</a:t>
            </a:r>
            <a:r>
              <a:rPr lang="en" dirty="0">
                <a:solidFill>
                  <a:srgbClr val="6A8759"/>
                </a:solidFill>
                <a:effectLst/>
              </a:rPr>
              <a:t>'</a:t>
            </a:r>
            <a:r>
              <a:rPr lang="en" dirty="0"/>
              <a:t>]</a:t>
            </a:r>
            <a:br>
              <a:rPr lang="en" dirty="0"/>
            </a:br>
            <a:r>
              <a:rPr lang="en" dirty="0"/>
              <a:t>        </a:t>
            </a:r>
            <a:r>
              <a:rPr lang="en" dirty="0" err="1"/>
              <a:t>f.save</a:t>
            </a:r>
            <a:r>
              <a:rPr lang="en" dirty="0"/>
              <a:t>(</a:t>
            </a:r>
            <a:r>
              <a:rPr lang="en" dirty="0">
                <a:solidFill>
                  <a:srgbClr val="6A8759"/>
                </a:solidFill>
                <a:effectLst/>
              </a:rPr>
              <a:t>'/</a:t>
            </a:r>
            <a:r>
              <a:rPr lang="en" dirty="0" err="1">
                <a:solidFill>
                  <a:srgbClr val="6A8759"/>
                </a:solidFill>
                <a:effectLst/>
              </a:rPr>
              <a:t>var</a:t>
            </a:r>
            <a:r>
              <a:rPr lang="en" dirty="0">
                <a:solidFill>
                  <a:srgbClr val="6A8759"/>
                </a:solidFill>
                <a:effectLst/>
              </a:rPr>
              <a:t>/www/uploads/</a:t>
            </a:r>
            <a:r>
              <a:rPr lang="en-US" dirty="0" err="1">
                <a:solidFill>
                  <a:srgbClr val="6A8759"/>
                </a:solidFill>
                <a:effectLst/>
              </a:rPr>
              <a:t>file.txt</a:t>
            </a:r>
            <a:r>
              <a:rPr lang="en" dirty="0">
                <a:solidFill>
                  <a:srgbClr val="6A8759"/>
                </a:solidFill>
                <a:effectLst/>
              </a:rPr>
              <a:t>’)</a:t>
            </a:r>
            <a:br>
              <a:rPr lang="en" dirty="0"/>
            </a:br>
            <a:r>
              <a:rPr lang="en" dirty="0"/>
              <a:t>    ...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044755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	</a:t>
            </a:r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File Uploads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E3C5E3C-A9E8-E946-A453-2BB4A53BDBC0}"/>
              </a:ext>
            </a:extLst>
          </p:cNvPr>
          <p:cNvSpPr/>
          <p:nvPr/>
        </p:nvSpPr>
        <p:spPr>
          <a:xfrm>
            <a:off x="734290" y="1986586"/>
            <a:ext cx="112854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Если вы хотите сохранить файл с именем которое ему задал клиент, вы можете его вызвать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У объекта файла </a:t>
            </a:r>
            <a:r>
              <a:rPr lang="en-US" altLang="ru-RU" dirty="0" err="1">
                <a:latin typeface="Century Gothic" panose="020B0502020202020204" pitchFamily="34" charset="0"/>
              </a:rPr>
              <a:t>f.filename</a:t>
            </a:r>
            <a:r>
              <a:rPr lang="en-US" altLang="ru-RU" dirty="0">
                <a:latin typeface="Century Gothic" panose="020B0502020202020204" pitchFamily="34" charset="0"/>
              </a:rPr>
              <a:t>,  </a:t>
            </a:r>
            <a:r>
              <a:rPr lang="ru-RU" altLang="ru-RU" dirty="0">
                <a:latin typeface="Century Gothic" panose="020B0502020202020204" pitchFamily="34" charset="0"/>
              </a:rPr>
              <a:t>но имя файла может быть не корректным</a:t>
            </a:r>
            <a:r>
              <a:rPr lang="en-US" altLang="ru-RU" dirty="0">
                <a:latin typeface="Century Gothic" panose="020B0502020202020204" pitchFamily="34" charset="0"/>
              </a:rPr>
              <a:t>,</a:t>
            </a:r>
            <a:r>
              <a:rPr lang="ru-RU" altLang="ru-RU" dirty="0">
                <a:latin typeface="Century Gothic" panose="020B0502020202020204" pitchFamily="34" charset="0"/>
              </a:rPr>
              <a:t> поэтому можете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Использовать метод </a:t>
            </a:r>
            <a:r>
              <a:rPr lang="en-US" altLang="ru-RU" dirty="0" err="1">
                <a:latin typeface="Century Gothic" panose="020B0502020202020204" pitchFamily="34" charset="0"/>
              </a:rPr>
              <a:t>secure_filename</a:t>
            </a:r>
            <a:r>
              <a:rPr lang="en-US" altLang="ru-RU" dirty="0">
                <a:latin typeface="Century Gothic" panose="020B0502020202020204" pitchFamily="34" charset="0"/>
              </a:rPr>
              <a:t>() </a:t>
            </a:r>
            <a:r>
              <a:rPr lang="ru-RU" altLang="ru-RU" dirty="0">
                <a:latin typeface="Century Gothic" panose="020B0502020202020204" pitchFamily="34" charset="0"/>
              </a:rPr>
              <a:t>для того что бы получить безопасное имя файла.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B68D0C4-4410-BD4F-AAEE-90A84E5C66D5}"/>
              </a:ext>
            </a:extLst>
          </p:cNvPr>
          <p:cNvSpPr/>
          <p:nvPr/>
        </p:nvSpPr>
        <p:spPr>
          <a:xfrm>
            <a:off x="734290" y="3345957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solidFill>
                  <a:srgbClr val="745334"/>
                </a:solidFill>
                <a:effectLst/>
              </a:rPr>
              <a:t>&gt;&gt;&gt; </a:t>
            </a:r>
            <a:r>
              <a:rPr lang="en" dirty="0" err="1">
                <a:solidFill>
                  <a:srgbClr val="000000"/>
                </a:solidFill>
                <a:effectLst/>
              </a:rPr>
              <a:t>secure_filename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"My cool </a:t>
            </a:r>
            <a:r>
              <a:rPr lang="en" dirty="0" err="1">
                <a:solidFill>
                  <a:srgbClr val="4E9A06"/>
                </a:solidFill>
                <a:effectLst/>
              </a:rPr>
              <a:t>movie.mov</a:t>
            </a:r>
            <a:r>
              <a:rPr lang="en" dirty="0">
                <a:solidFill>
                  <a:srgbClr val="4E9A06"/>
                </a:solidFill>
                <a:effectLst/>
              </a:rPr>
              <a:t>"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r>
              <a:rPr lang="en" dirty="0">
                <a:solidFill>
                  <a:srgbClr val="888888"/>
                </a:solidFill>
                <a:effectLst/>
              </a:rPr>
              <a:t>'</a:t>
            </a:r>
            <a:r>
              <a:rPr lang="en" dirty="0" err="1">
                <a:solidFill>
                  <a:srgbClr val="888888"/>
                </a:solidFill>
                <a:effectLst/>
              </a:rPr>
              <a:t>My_cool_movie.mov</a:t>
            </a:r>
            <a:r>
              <a:rPr lang="en" dirty="0">
                <a:solidFill>
                  <a:srgbClr val="888888"/>
                </a:solidFill>
                <a:effectLst/>
              </a:rPr>
              <a:t>’</a:t>
            </a:r>
            <a:endParaRPr lang="ru-RU" dirty="0">
              <a:solidFill>
                <a:srgbClr val="888888"/>
              </a:solidFill>
              <a:effectLst/>
            </a:endParaRPr>
          </a:p>
          <a:p>
            <a:endParaRPr lang="ru-RU" dirty="0">
              <a:solidFill>
                <a:srgbClr val="888888"/>
              </a:solidFill>
              <a:effectLst/>
            </a:endParaRPr>
          </a:p>
          <a:p>
            <a:r>
              <a:rPr lang="en" dirty="0"/>
              <a:t> </a:t>
            </a:r>
            <a:r>
              <a:rPr lang="en" dirty="0">
                <a:solidFill>
                  <a:srgbClr val="745334"/>
                </a:solidFill>
                <a:effectLst/>
              </a:rPr>
              <a:t>&gt;&gt;&gt; </a:t>
            </a:r>
            <a:r>
              <a:rPr lang="en" dirty="0" err="1">
                <a:solidFill>
                  <a:srgbClr val="000000"/>
                </a:solidFill>
                <a:effectLst/>
              </a:rPr>
              <a:t>secure_filename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"../../../</a:t>
            </a:r>
            <a:r>
              <a:rPr lang="en" dirty="0" err="1">
                <a:solidFill>
                  <a:srgbClr val="4E9A06"/>
                </a:solidFill>
                <a:effectLst/>
              </a:rPr>
              <a:t>etc</a:t>
            </a:r>
            <a:r>
              <a:rPr lang="en" dirty="0">
                <a:solidFill>
                  <a:srgbClr val="4E9A06"/>
                </a:solidFill>
                <a:effectLst/>
              </a:rPr>
              <a:t>/</a:t>
            </a:r>
            <a:r>
              <a:rPr lang="en" dirty="0" err="1">
                <a:solidFill>
                  <a:srgbClr val="4E9A06"/>
                </a:solidFill>
                <a:effectLst/>
              </a:rPr>
              <a:t>passwd</a:t>
            </a:r>
            <a:r>
              <a:rPr lang="en" dirty="0">
                <a:solidFill>
                  <a:srgbClr val="4E9A06"/>
                </a:solidFill>
                <a:effectLst/>
              </a:rPr>
              <a:t>"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r>
              <a:rPr lang="en" dirty="0">
                <a:solidFill>
                  <a:srgbClr val="888888"/>
                </a:solidFill>
                <a:effectLst/>
              </a:rPr>
              <a:t>‘</a:t>
            </a:r>
            <a:endParaRPr lang="ru-RU" dirty="0">
              <a:solidFill>
                <a:srgbClr val="888888"/>
              </a:solidFill>
              <a:effectLst/>
            </a:endParaRPr>
          </a:p>
          <a:p>
            <a:r>
              <a:rPr lang="en" dirty="0" err="1">
                <a:solidFill>
                  <a:srgbClr val="888888"/>
                </a:solidFill>
                <a:effectLst/>
              </a:rPr>
              <a:t>etc_passwd</a:t>
            </a:r>
            <a:r>
              <a:rPr lang="en" dirty="0">
                <a:solidFill>
                  <a:srgbClr val="888888"/>
                </a:solidFill>
                <a:effectLst/>
              </a:rPr>
              <a:t>’</a:t>
            </a:r>
            <a:endParaRPr lang="ru-RU" dirty="0">
              <a:solidFill>
                <a:srgbClr val="888888"/>
              </a:solidFill>
              <a:effectLst/>
            </a:endParaRPr>
          </a:p>
          <a:p>
            <a:endParaRPr lang="ru-RU" dirty="0">
              <a:solidFill>
                <a:srgbClr val="888888"/>
              </a:solidFill>
              <a:effectLst/>
            </a:endParaRPr>
          </a:p>
          <a:p>
            <a:r>
              <a:rPr lang="en" dirty="0"/>
              <a:t> </a:t>
            </a:r>
            <a:r>
              <a:rPr lang="en" dirty="0">
                <a:solidFill>
                  <a:srgbClr val="745334"/>
                </a:solidFill>
                <a:effectLst/>
              </a:rPr>
              <a:t>&gt;&gt;&gt; </a:t>
            </a:r>
            <a:r>
              <a:rPr lang="en" dirty="0" err="1">
                <a:solidFill>
                  <a:srgbClr val="000000"/>
                </a:solidFill>
                <a:effectLst/>
              </a:rPr>
              <a:t>secure_filename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 err="1">
                <a:solidFill>
                  <a:srgbClr val="4E9A06"/>
                </a:solidFill>
                <a:effectLst/>
              </a:rPr>
              <a:t>u'i</a:t>
            </a:r>
            <a:r>
              <a:rPr lang="en" dirty="0">
                <a:solidFill>
                  <a:srgbClr val="4E9A06"/>
                </a:solidFill>
                <a:effectLst/>
              </a:rPr>
              <a:t> contain cool \</a:t>
            </a:r>
            <a:r>
              <a:rPr lang="en" dirty="0" err="1">
                <a:solidFill>
                  <a:srgbClr val="4E9A06"/>
                </a:solidFill>
                <a:effectLst/>
              </a:rPr>
              <a:t>xfcml</a:t>
            </a:r>
            <a:r>
              <a:rPr lang="en" dirty="0">
                <a:solidFill>
                  <a:srgbClr val="4E9A06"/>
                </a:solidFill>
                <a:effectLst/>
              </a:rPr>
              <a:t>\xe4uts.txt'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r>
              <a:rPr lang="en" dirty="0">
                <a:solidFill>
                  <a:srgbClr val="888888"/>
                </a:solidFill>
                <a:effectLst/>
              </a:rPr>
              <a:t>'</a:t>
            </a:r>
            <a:r>
              <a:rPr lang="en" dirty="0" err="1">
                <a:solidFill>
                  <a:srgbClr val="888888"/>
                </a:solidFill>
                <a:effectLst/>
              </a:rPr>
              <a:t>i_contain_cool_umlauts.txt</a:t>
            </a:r>
            <a:r>
              <a:rPr lang="en" dirty="0">
                <a:solidFill>
                  <a:srgbClr val="888888"/>
                </a:solidFill>
                <a:effectLst/>
              </a:rPr>
              <a:t>'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6063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	</a:t>
            </a:r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Cookies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7C42EA2-C4BC-E544-A723-8B95E5F5B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5054" y="1986586"/>
            <a:ext cx="3251200" cy="325120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C5F2CBE-B30A-0E4C-B215-D98CB93C0DB0}"/>
              </a:ext>
            </a:extLst>
          </p:cNvPr>
          <p:cNvSpPr/>
          <p:nvPr/>
        </p:nvSpPr>
        <p:spPr>
          <a:xfrm>
            <a:off x="734290" y="1545058"/>
            <a:ext cx="703811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Это небольшой фрагмент данных отправленный веб-сервером и хранимый на компьютере пользователя.</a:t>
            </a:r>
            <a:endParaRPr lang="en-US" altLang="ru-RU" dirty="0">
              <a:latin typeface="Century Gothic" panose="020B0502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dirty="0">
              <a:latin typeface="Century Gothic" panose="020B0502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>
                <a:latin typeface="Century Gothic" panose="020B0502020202020204" pitchFamily="34" charset="0"/>
              </a:rPr>
              <a:t>Веб-клиент (обычно веб-браузер) всякий раз при попытке открыть страницу соответствующего сайта пересылает этот фрагмент данных веб-серверу в составе </a:t>
            </a:r>
            <a:r>
              <a:rPr lang="en" altLang="ru-RU" dirty="0">
                <a:latin typeface="Century Gothic" panose="020B0502020202020204" pitchFamily="34" charset="0"/>
              </a:rPr>
              <a:t>HTTP-</a:t>
            </a:r>
            <a:r>
              <a:rPr lang="ru-RU" altLang="ru-RU" dirty="0">
                <a:latin typeface="Century Gothic" panose="020B0502020202020204" pitchFamily="34" charset="0"/>
              </a:rPr>
              <a:t>запроса. Применяется для сохранения данных на стороне пользователя, на практике обычно используется для: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dirty="0">
              <a:latin typeface="Century Gothic" panose="020B0502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>
                <a:latin typeface="Century Gothic" panose="020B0502020202020204" pitchFamily="34" charset="0"/>
              </a:rPr>
              <a:t>аутентификации пользователя;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>
                <a:latin typeface="Century Gothic" panose="020B0502020202020204" pitchFamily="34" charset="0"/>
              </a:rPr>
              <a:t>хранения персональных предпочтений и настроек пользователя;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>
                <a:latin typeface="Century Gothic" panose="020B0502020202020204" pitchFamily="34" charset="0"/>
              </a:rPr>
              <a:t>отслеживания состояния сеанса</a:t>
            </a:r>
            <a:r>
              <a:rPr lang="en" altLang="ru-RU" dirty="0">
                <a:latin typeface="Century Gothic" panose="020B0502020202020204" pitchFamily="34" charset="0"/>
              </a:rPr>
              <a:t> </a:t>
            </a:r>
            <a:r>
              <a:rPr lang="ru-RU" altLang="ru-RU" dirty="0">
                <a:latin typeface="Century Gothic" panose="020B0502020202020204" pitchFamily="34" charset="0"/>
              </a:rPr>
              <a:t>доступа пользователя;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>
                <a:latin typeface="Century Gothic" panose="020B0502020202020204" pitchFamily="34" charset="0"/>
              </a:rPr>
              <a:t>ведения статистики о пользователях.</a:t>
            </a:r>
          </a:p>
        </p:txBody>
      </p:sp>
    </p:spTree>
    <p:extLst>
      <p:ext uri="{BB962C8B-B14F-4D97-AF65-F5344CB8AC3E}">
        <p14:creationId xmlns:p14="http://schemas.microsoft.com/office/powerpoint/2010/main" val="742634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Чтобы получить доступ к файлам </a:t>
            </a:r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cookie, 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вы можете использовать атрибут </a:t>
            </a:r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cookie. 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Чтобы </a:t>
            </a:r>
            <a:r>
              <a:rPr lang="ru-RU" dirty="0">
                <a:latin typeface="Century Gothic" panose="020B0502020202020204" pitchFamily="34" charset="0"/>
              </a:rPr>
              <a:t>задать </a:t>
            </a:r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cookie, 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вы можете использовать метод </a:t>
            </a:r>
            <a:r>
              <a:rPr lang="en-US" b="0" i="0" u="none" strike="noStrike" dirty="0" err="1">
                <a:effectLst/>
                <a:latin typeface="Century Gothic" panose="020B0502020202020204" pitchFamily="34" charset="0"/>
              </a:rPr>
              <a:t>set_cookie</a:t>
            </a:r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 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для объекта  </a:t>
            </a:r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response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. Атрибут </a:t>
            </a:r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cookie 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объект</a:t>
            </a:r>
            <a:r>
              <a:rPr lang="ru-RU" dirty="0">
                <a:latin typeface="Century Gothic" panose="020B0502020202020204" pitchFamily="34" charset="0"/>
              </a:rPr>
              <a:t>а </a:t>
            </a:r>
            <a:r>
              <a:rPr lang="en-US" dirty="0">
                <a:latin typeface="Century Gothic" panose="020B0502020202020204" pitchFamily="34" charset="0"/>
              </a:rPr>
              <a:t>request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- это словарь со всеми файлами </a:t>
            </a:r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cookie, 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которые передает клиент.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Cookies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23FB4CD-E03C-314D-B28E-B8126D9A98B5}"/>
              </a:ext>
            </a:extLst>
          </p:cNvPr>
          <p:cNvSpPr/>
          <p:nvPr/>
        </p:nvSpPr>
        <p:spPr>
          <a:xfrm>
            <a:off x="734290" y="2773371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'/'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r>
              <a:rPr lang="en" b="1" dirty="0">
                <a:solidFill>
                  <a:srgbClr val="004461"/>
                </a:solidFill>
                <a:effectLst/>
              </a:rPr>
              <a:t>def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index</a:t>
            </a:r>
            <a:r>
              <a:rPr lang="en" b="1" dirty="0">
                <a:solidFill>
                  <a:srgbClr val="000000"/>
                </a:solidFill>
                <a:effectLst/>
              </a:rPr>
              <a:t>():</a:t>
            </a:r>
            <a:r>
              <a:rPr lang="en" dirty="0"/>
              <a:t> </a:t>
            </a:r>
          </a:p>
          <a:p>
            <a:r>
              <a:rPr lang="en" dirty="0">
                <a:solidFill>
                  <a:srgbClr val="000000"/>
                </a:solidFill>
                <a:effectLst/>
              </a:rPr>
              <a:t>    username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request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cookies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get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'username’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</a:p>
          <a:p>
            <a:r>
              <a:rPr lang="en" dirty="0"/>
              <a:t> </a:t>
            </a:r>
          </a:p>
          <a:p>
            <a:r>
              <a:rPr lang="en" i="1" dirty="0">
                <a:solidFill>
                  <a:srgbClr val="8F5902"/>
                </a:solidFill>
                <a:effectLst/>
              </a:rPr>
              <a:t># use </a:t>
            </a:r>
            <a:r>
              <a:rPr lang="en" i="1" dirty="0" err="1">
                <a:solidFill>
                  <a:srgbClr val="8F5902"/>
                </a:solidFill>
                <a:effectLst/>
              </a:rPr>
              <a:t>cookies.get</a:t>
            </a:r>
            <a:r>
              <a:rPr lang="en" i="1" dirty="0">
                <a:solidFill>
                  <a:srgbClr val="8F5902"/>
                </a:solidFill>
                <a:effectLst/>
              </a:rPr>
              <a:t>(key) instead of cookies[key] to not get a</a:t>
            </a:r>
            <a:r>
              <a:rPr lang="en" dirty="0"/>
              <a:t> </a:t>
            </a:r>
          </a:p>
          <a:p>
            <a:r>
              <a:rPr lang="en" i="1" dirty="0">
                <a:solidFill>
                  <a:srgbClr val="8F5902"/>
                </a:solidFill>
                <a:effectLst/>
              </a:rPr>
              <a:t># </a:t>
            </a:r>
            <a:r>
              <a:rPr lang="en" i="1" dirty="0" err="1">
                <a:solidFill>
                  <a:srgbClr val="8F5902"/>
                </a:solidFill>
                <a:effectLst/>
              </a:rPr>
              <a:t>KeyError</a:t>
            </a:r>
            <a:r>
              <a:rPr lang="en" i="1" dirty="0">
                <a:solidFill>
                  <a:srgbClr val="8F5902"/>
                </a:solidFill>
                <a:effectLst/>
              </a:rPr>
              <a:t> if the cookie is missing</a:t>
            </a:r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C0CAADE-D279-EC4E-8BC7-8259AC6854B1}"/>
              </a:ext>
            </a:extLst>
          </p:cNvPr>
          <p:cNvSpPr/>
          <p:nvPr/>
        </p:nvSpPr>
        <p:spPr>
          <a:xfrm>
            <a:off x="734290" y="4740348"/>
            <a:ext cx="6096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</a:p>
          <a:p>
            <a:r>
              <a:rPr lang="en" b="1" dirty="0">
                <a:solidFill>
                  <a:srgbClr val="004461"/>
                </a:solidFill>
                <a:effectLst/>
              </a:rPr>
              <a:t>def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index</a:t>
            </a:r>
            <a:r>
              <a:rPr lang="en" b="1" dirty="0">
                <a:solidFill>
                  <a:srgbClr val="000000"/>
                </a:solidFill>
                <a:effectLst/>
              </a:rPr>
              <a:t>():</a:t>
            </a:r>
            <a:r>
              <a:rPr lang="en" dirty="0"/>
              <a:t> </a:t>
            </a:r>
          </a:p>
          <a:p>
            <a:r>
              <a:rPr lang="en" dirty="0">
                <a:solidFill>
                  <a:srgbClr val="000000"/>
                </a:solidFill>
              </a:rPr>
              <a:t>    </a:t>
            </a:r>
            <a:r>
              <a:rPr lang="en" dirty="0" err="1">
                <a:solidFill>
                  <a:srgbClr val="000000"/>
                </a:solidFill>
                <a:effectLst/>
              </a:rPr>
              <a:t>resp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make_response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 err="1">
                <a:solidFill>
                  <a:srgbClr val="000000"/>
                </a:solidFill>
                <a:effectLst/>
              </a:rPr>
              <a:t>render_template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582800"/>
                </a:solidFill>
                <a:effectLst/>
              </a:rPr>
              <a:t>...</a:t>
            </a:r>
            <a:r>
              <a:rPr lang="en" b="1" dirty="0">
                <a:solidFill>
                  <a:srgbClr val="000000"/>
                </a:solidFill>
                <a:effectLst/>
              </a:rPr>
              <a:t>))</a:t>
            </a:r>
          </a:p>
          <a:p>
            <a:r>
              <a:rPr lang="en" b="1" dirty="0">
                <a:solidFill>
                  <a:srgbClr val="000000"/>
                </a:solidFill>
              </a:rPr>
              <a:t>   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resp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set_cookie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'username'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'the username’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</a:p>
          <a:p>
            <a:r>
              <a:rPr lang="en" b="1" dirty="0">
                <a:solidFill>
                  <a:srgbClr val="004461"/>
                </a:solidFill>
                <a:effectLst/>
              </a:rPr>
              <a:t>    return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resp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5393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Иногда необходимо установить дополнительные </a:t>
            </a:r>
            <a:r>
              <a:rPr lang="en" b="0" i="0" u="none" strike="noStrike" dirty="0">
                <a:effectLst/>
                <a:latin typeface="Century Gothic" panose="020B0502020202020204" pitchFamily="34" charset="0"/>
              </a:rPr>
              <a:t>headers 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в</a:t>
            </a:r>
            <a:r>
              <a:rPr lang="ru-RU" dirty="0">
                <a:latin typeface="Century Gothic" panose="020B0502020202020204" pitchFamily="34" charset="0"/>
              </a:rPr>
              <a:t>о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 </a:t>
            </a:r>
            <a:r>
              <a:rPr lang="en" b="0" i="0" u="none" strike="noStrike" dirty="0">
                <a:effectLst/>
                <a:latin typeface="Century Gothic" panose="020B0502020202020204" pitchFamily="34" charset="0"/>
              </a:rPr>
              <a:t>view. 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Поскольку </a:t>
            </a:r>
            <a:r>
              <a:rPr lang="en" b="0" i="0" u="none" strike="noStrike" dirty="0">
                <a:effectLst/>
                <a:latin typeface="Century Gothic" panose="020B0502020202020204" pitchFamily="34" charset="0"/>
              </a:rPr>
              <a:t>views 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не обязательно возвращает </a:t>
            </a:r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response object, 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он может возвращать значение которое конвертируется в </a:t>
            </a:r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response object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 </a:t>
            </a:r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Flask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-ом</a:t>
            </a:r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, </a:t>
            </a:r>
            <a:r>
              <a:rPr lang="ru-RU" dirty="0">
                <a:latin typeface="Century Gothic" panose="020B0502020202020204" pitchFamily="34" charset="0"/>
              </a:rPr>
              <a:t>и добавление параметров в </a:t>
            </a:r>
            <a:r>
              <a:rPr lang="en-US" dirty="0">
                <a:latin typeface="Century Gothic" panose="020B0502020202020204" pitchFamily="34" charset="0"/>
              </a:rPr>
              <a:t>response </a:t>
            </a:r>
            <a:r>
              <a:rPr lang="ru-RU" dirty="0">
                <a:latin typeface="Century Gothic" panose="020B0502020202020204" pitchFamily="34" charset="0"/>
              </a:rPr>
              <a:t>может быть </a:t>
            </a:r>
            <a:r>
              <a:rPr lang="ru-RU" dirty="0" err="1">
                <a:latin typeface="Century Gothic" panose="020B0502020202020204" pitchFamily="34" charset="0"/>
              </a:rPr>
              <a:t>запутаным</a:t>
            </a:r>
            <a:r>
              <a:rPr lang="ru-RU" dirty="0">
                <a:latin typeface="Century Gothic" panose="020B0502020202020204" pitchFamily="34" charset="0"/>
              </a:rPr>
              <a:t>.</a:t>
            </a:r>
          </a:p>
          <a:p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  <a:p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Для того что бы добавить например </a:t>
            </a:r>
            <a:r>
              <a:rPr lang="en-US" dirty="0">
                <a:latin typeface="Century Gothic" panose="020B0502020202020204" pitchFamily="34" charset="0"/>
              </a:rPr>
              <a:t>headers </a:t>
            </a:r>
            <a:r>
              <a:rPr lang="ru-RU" dirty="0">
                <a:latin typeface="Century Gothic" panose="020B0502020202020204" pitchFamily="34" charset="0"/>
              </a:rPr>
              <a:t>в данный метод:</a:t>
            </a:r>
          </a:p>
          <a:p>
            <a:r>
              <a:rPr lang="en" b="1" dirty="0">
                <a:solidFill>
                  <a:schemeClr val="accent5">
                    <a:lumMod val="50000"/>
                  </a:schemeClr>
                </a:solidFill>
              </a:rPr>
              <a:t>def</a:t>
            </a:r>
            <a:r>
              <a:rPr lang="en" dirty="0"/>
              <a:t> index</a:t>
            </a:r>
            <a:r>
              <a:rPr lang="en" b="1" dirty="0"/>
              <a:t>():</a:t>
            </a:r>
            <a:r>
              <a:rPr lang="en" dirty="0"/>
              <a:t> </a:t>
            </a:r>
            <a:endParaRPr lang="ru-RU" dirty="0"/>
          </a:p>
          <a:p>
            <a:r>
              <a:rPr lang="ru-RU" b="1" dirty="0"/>
              <a:t>    </a:t>
            </a:r>
            <a:r>
              <a:rPr lang="en" b="1" dirty="0">
                <a:solidFill>
                  <a:schemeClr val="accent5">
                    <a:lumMod val="50000"/>
                  </a:schemeClr>
                </a:solidFill>
              </a:rPr>
              <a:t>return</a:t>
            </a:r>
            <a:r>
              <a:rPr lang="en" dirty="0"/>
              <a:t> </a:t>
            </a:r>
            <a:r>
              <a:rPr lang="en" dirty="0" err="1"/>
              <a:t>render_template</a:t>
            </a:r>
            <a:r>
              <a:rPr lang="en" b="1" dirty="0"/>
              <a:t>(</a:t>
            </a:r>
            <a:r>
              <a:rPr lang="en" dirty="0">
                <a:solidFill>
                  <a:schemeClr val="accent6">
                    <a:lumMod val="50000"/>
                  </a:schemeClr>
                </a:solidFill>
              </a:rPr>
              <a:t>'</a:t>
            </a:r>
            <a:r>
              <a:rPr lang="en" dirty="0" err="1">
                <a:solidFill>
                  <a:schemeClr val="accent6">
                    <a:lumMod val="50000"/>
                  </a:schemeClr>
                </a:solidFill>
              </a:rPr>
              <a:t>index.html</a:t>
            </a:r>
            <a:r>
              <a:rPr lang="en" dirty="0"/>
              <a:t>'</a:t>
            </a:r>
            <a:r>
              <a:rPr lang="en" b="1" dirty="0"/>
              <a:t>,</a:t>
            </a:r>
            <a:r>
              <a:rPr lang="en" dirty="0"/>
              <a:t> foo=42</a:t>
            </a:r>
            <a:r>
              <a:rPr lang="en" b="1" dirty="0"/>
              <a:t>)</a:t>
            </a:r>
            <a:endParaRPr lang="ru-RU" b="1" dirty="0"/>
          </a:p>
          <a:p>
            <a:endParaRPr lang="ru-RU" b="1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Вы можете обернуть </a:t>
            </a:r>
            <a:r>
              <a:rPr lang="en" dirty="0" err="1"/>
              <a:t>render_template</a:t>
            </a:r>
            <a:r>
              <a:rPr lang="en" dirty="0"/>
              <a:t> </a:t>
            </a:r>
            <a:r>
              <a:rPr lang="ru-RU" dirty="0"/>
              <a:t> в метод </a:t>
            </a:r>
            <a:r>
              <a:rPr lang="en" dirty="0" err="1"/>
              <a:t>make_response</a:t>
            </a:r>
            <a:r>
              <a:rPr lang="en-US" dirty="0"/>
              <a:t>,</a:t>
            </a:r>
            <a:r>
              <a:rPr lang="ru-RU" dirty="0"/>
              <a:t> что позволит вам добавлять </a:t>
            </a:r>
            <a:r>
              <a:rPr lang="en-US" dirty="0"/>
              <a:t>headers </a:t>
            </a:r>
            <a:r>
              <a:rPr lang="ru-RU" dirty="0"/>
              <a:t>в  </a:t>
            </a:r>
            <a:r>
              <a:rPr lang="en-US" dirty="0"/>
              <a:t>response</a:t>
            </a: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" b="1" dirty="0">
                <a:solidFill>
                  <a:schemeClr val="accent5">
                    <a:lumMod val="50000"/>
                  </a:schemeClr>
                </a:solidFill>
              </a:rPr>
              <a:t>def</a:t>
            </a:r>
            <a:r>
              <a:rPr lang="en" dirty="0"/>
              <a:t> index</a:t>
            </a:r>
            <a:r>
              <a:rPr lang="en" b="1" dirty="0"/>
              <a:t>():</a:t>
            </a:r>
            <a:r>
              <a:rPr lang="en" dirty="0"/>
              <a:t> </a:t>
            </a:r>
          </a:p>
          <a:p>
            <a:r>
              <a:rPr lang="en" dirty="0"/>
              <a:t>    response = </a:t>
            </a:r>
            <a:r>
              <a:rPr lang="en" dirty="0" err="1"/>
              <a:t>make_response</a:t>
            </a:r>
            <a:r>
              <a:rPr lang="en" b="1" dirty="0"/>
              <a:t>(</a:t>
            </a:r>
            <a:r>
              <a:rPr lang="en" dirty="0" err="1"/>
              <a:t>render_template</a:t>
            </a:r>
            <a:r>
              <a:rPr lang="en" b="1" dirty="0"/>
              <a:t>(</a:t>
            </a:r>
            <a:r>
              <a:rPr lang="en" dirty="0">
                <a:solidFill>
                  <a:schemeClr val="accent6">
                    <a:lumMod val="50000"/>
                  </a:schemeClr>
                </a:solidFill>
              </a:rPr>
              <a:t>'</a:t>
            </a:r>
            <a:r>
              <a:rPr lang="en" dirty="0" err="1">
                <a:solidFill>
                  <a:schemeClr val="accent6">
                    <a:lumMod val="50000"/>
                  </a:schemeClr>
                </a:solidFill>
              </a:rPr>
              <a:t>index.html</a:t>
            </a:r>
            <a:r>
              <a:rPr lang="en" dirty="0"/>
              <a:t>'</a:t>
            </a:r>
            <a:r>
              <a:rPr lang="en" b="1" dirty="0"/>
              <a:t>,</a:t>
            </a:r>
            <a:r>
              <a:rPr lang="en" dirty="0"/>
              <a:t> foo=42</a:t>
            </a:r>
            <a:r>
              <a:rPr lang="en" b="1" dirty="0"/>
              <a:t>))</a:t>
            </a:r>
          </a:p>
          <a:p>
            <a:r>
              <a:rPr lang="en" b="1" dirty="0"/>
              <a:t>   </a:t>
            </a:r>
            <a:r>
              <a:rPr lang="en" dirty="0"/>
              <a:t> </a:t>
            </a:r>
            <a:r>
              <a:rPr lang="en" dirty="0" err="1"/>
              <a:t>response.headers</a:t>
            </a:r>
            <a:r>
              <a:rPr lang="en" b="1" dirty="0"/>
              <a:t>[</a:t>
            </a:r>
            <a:r>
              <a:rPr lang="en" dirty="0">
                <a:solidFill>
                  <a:schemeClr val="accent6">
                    <a:lumMod val="50000"/>
                  </a:schemeClr>
                </a:solidFill>
              </a:rPr>
              <a:t>'X-Parachutes</a:t>
            </a:r>
            <a:r>
              <a:rPr lang="en" dirty="0"/>
              <a:t>'</a:t>
            </a:r>
            <a:r>
              <a:rPr lang="en" b="1" dirty="0"/>
              <a:t>]</a:t>
            </a:r>
            <a:r>
              <a:rPr lang="en" dirty="0"/>
              <a:t> = </a:t>
            </a:r>
            <a:r>
              <a:rPr lang="en" dirty="0">
                <a:solidFill>
                  <a:schemeClr val="accent6">
                    <a:lumMod val="50000"/>
                  </a:schemeClr>
                </a:solidFill>
              </a:rPr>
              <a:t>'parachutes are cool</a:t>
            </a:r>
            <a:r>
              <a:rPr lang="en" dirty="0"/>
              <a:t>’</a:t>
            </a:r>
          </a:p>
          <a:p>
            <a:r>
              <a:rPr lang="en" dirty="0"/>
              <a:t>    </a:t>
            </a:r>
            <a:r>
              <a:rPr lang="en" b="1" dirty="0">
                <a:solidFill>
                  <a:schemeClr val="accent5">
                    <a:lumMod val="50000"/>
                  </a:schemeClr>
                </a:solidFill>
              </a:rPr>
              <a:t>return</a:t>
            </a:r>
            <a:r>
              <a:rPr lang="en" dirty="0"/>
              <a:t> response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Make response</a:t>
            </a:r>
          </a:p>
        </p:txBody>
      </p:sp>
    </p:spTree>
    <p:extLst>
      <p:ext uri="{BB962C8B-B14F-4D97-AF65-F5344CB8AC3E}">
        <p14:creationId xmlns:p14="http://schemas.microsoft.com/office/powerpoint/2010/main" val="3674136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512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>
                <a:latin typeface="Century Gothic" panose="020B0502020202020204" pitchFamily="34" charset="0"/>
              </a:rPr>
              <a:t>План</a:t>
            </a:r>
          </a:p>
          <a:p>
            <a:endParaRPr lang="ru-RU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“Client-server” architecture</a:t>
            </a:r>
            <a:endParaRPr lang="ru-RU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HTTP protocol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Flask vs Django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Routing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Variables Rules</a:t>
            </a:r>
          </a:p>
          <a:p>
            <a:pPr marL="342900" indent="-342900">
              <a:buFontTx/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Rendering Templates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Http methods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Static files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Request Data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File Uploads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Cookies 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Redirects and Errors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 Response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 Session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 Logging</a:t>
            </a:r>
          </a:p>
          <a:p>
            <a:pPr marL="342900" indent="-34290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Blueprint</a:t>
            </a:r>
          </a:p>
        </p:txBody>
      </p:sp>
    </p:spTree>
    <p:extLst>
      <p:ext uri="{BB962C8B-B14F-4D97-AF65-F5344CB8AC3E}">
        <p14:creationId xmlns:p14="http://schemas.microsoft.com/office/powerpoint/2010/main" val="1321100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Для того что бы перенаправить пользователя на другой адрес используйте функцию </a:t>
            </a:r>
            <a:r>
              <a:rPr lang="en-US" dirty="0">
                <a:latin typeface="Century Gothic" panose="020B0502020202020204" pitchFamily="34" charset="0"/>
              </a:rPr>
              <a:t>redirect()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</a:p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Для того что бы выкинуть ошибку используйте </a:t>
            </a:r>
            <a:r>
              <a:rPr lang="en-US" dirty="0">
                <a:latin typeface="Century Gothic" panose="020B0502020202020204" pitchFamily="34" charset="0"/>
              </a:rPr>
              <a:t>abort()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Redirects and Errors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33ED08D-1E6B-A847-B25F-5C2F62E4CF04}"/>
              </a:ext>
            </a:extLst>
          </p:cNvPr>
          <p:cNvSpPr/>
          <p:nvPr/>
        </p:nvSpPr>
        <p:spPr>
          <a:xfrm>
            <a:off x="734290" y="3175153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</a:p>
          <a:p>
            <a:r>
              <a:rPr lang="en" b="1" dirty="0">
                <a:solidFill>
                  <a:srgbClr val="004461"/>
                </a:solidFill>
                <a:effectLst/>
              </a:rPr>
              <a:t>    def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index</a:t>
            </a:r>
            <a:r>
              <a:rPr lang="en" b="1" dirty="0">
                <a:solidFill>
                  <a:srgbClr val="000000"/>
                </a:solidFill>
                <a:effectLst/>
              </a:rPr>
              <a:t>():</a:t>
            </a:r>
            <a:r>
              <a:rPr lang="en" dirty="0"/>
              <a:t> </a:t>
            </a:r>
          </a:p>
          <a:p>
            <a:r>
              <a:rPr lang="en" b="1" dirty="0">
                <a:solidFill>
                  <a:srgbClr val="004461"/>
                </a:solidFill>
                <a:effectLst/>
              </a:rPr>
              <a:t>        return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redirect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 err="1">
                <a:solidFill>
                  <a:srgbClr val="000000"/>
                </a:solidFill>
                <a:effectLst/>
              </a:rPr>
              <a:t>url_for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'login’</a:t>
            </a:r>
            <a:r>
              <a:rPr lang="en" b="1" dirty="0">
                <a:solidFill>
                  <a:srgbClr val="000000"/>
                </a:solidFill>
                <a:effectLst/>
              </a:rPr>
              <a:t>))</a:t>
            </a:r>
          </a:p>
          <a:p>
            <a:r>
              <a:rPr lang="en" dirty="0"/>
              <a:t> </a:t>
            </a:r>
          </a:p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'/login’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</a:p>
          <a:p>
            <a:r>
              <a:rPr lang="en" b="1" dirty="0">
                <a:solidFill>
                  <a:srgbClr val="004461"/>
                </a:solidFill>
                <a:effectLst/>
              </a:rPr>
              <a:t>    def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login</a:t>
            </a:r>
            <a:r>
              <a:rPr lang="en" b="1" dirty="0">
                <a:solidFill>
                  <a:srgbClr val="000000"/>
                </a:solidFill>
                <a:effectLst/>
              </a:rPr>
              <a:t>():</a:t>
            </a:r>
            <a:r>
              <a:rPr lang="en" dirty="0"/>
              <a:t> </a:t>
            </a:r>
          </a:p>
          <a:p>
            <a:r>
              <a:rPr lang="en" dirty="0">
                <a:solidFill>
                  <a:srgbClr val="000000"/>
                </a:solidFill>
                <a:effectLst/>
              </a:rPr>
              <a:t>        abort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990000"/>
                </a:solidFill>
                <a:effectLst/>
              </a:rPr>
              <a:t>401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</a:p>
          <a:p>
            <a:r>
              <a:rPr lang="en" dirty="0"/>
              <a:t>      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this_is_never_executed</a:t>
            </a:r>
            <a:r>
              <a:rPr lang="en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()</a:t>
            </a:r>
            <a:endParaRPr lang="ru-R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2634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Стандартная ошибка выкинет вас на черно белую страницу, если вы хотите </a:t>
            </a:r>
            <a:r>
              <a:rPr lang="ru-RU" dirty="0" err="1">
                <a:latin typeface="Century Gothic" panose="020B0502020202020204" pitchFamily="34" charset="0"/>
              </a:rPr>
              <a:t>кастомизировать</a:t>
            </a:r>
            <a:r>
              <a:rPr lang="ru-RU" dirty="0">
                <a:latin typeface="Century Gothic" panose="020B0502020202020204" pitchFamily="34" charset="0"/>
              </a:rPr>
              <a:t> вывод ошибки можете использовать </a:t>
            </a:r>
            <a:r>
              <a:rPr lang="ru-RU" dirty="0" err="1">
                <a:latin typeface="Century Gothic" panose="020B0502020202020204" pitchFamily="34" charset="0"/>
              </a:rPr>
              <a:t>декаратор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 err="1">
                <a:latin typeface="Century Gothic" panose="020B0502020202020204" pitchFamily="34" charset="0"/>
              </a:rPr>
              <a:t>errorhandler</a:t>
            </a:r>
            <a:r>
              <a:rPr lang="en-US" dirty="0">
                <a:latin typeface="Century Gothic" panose="020B0502020202020204" pitchFamily="34" charset="0"/>
              </a:rPr>
              <a:t>()</a:t>
            </a:r>
            <a:r>
              <a:rPr lang="ru-RU" dirty="0">
                <a:latin typeface="Century Gothic" panose="020B0502020202020204" pitchFamily="34" charset="0"/>
              </a:rPr>
              <a:t>.</a:t>
            </a:r>
          </a:p>
          <a:p>
            <a:r>
              <a:rPr lang="ru-RU" dirty="0">
                <a:latin typeface="Century Gothic" panose="020B0502020202020204" pitchFamily="34" charset="0"/>
              </a:rPr>
              <a:t>Передав ему номер ошибки которую вы хотите </a:t>
            </a:r>
            <a:r>
              <a:rPr lang="ru-RU" dirty="0" err="1">
                <a:latin typeface="Century Gothic" panose="020B0502020202020204" pitchFamily="34" charset="0"/>
              </a:rPr>
              <a:t>кастомизировать</a:t>
            </a:r>
            <a:r>
              <a:rPr lang="ru-RU" dirty="0">
                <a:latin typeface="Century Gothic" panose="020B0502020202020204" pitchFamily="34" charset="0"/>
              </a:rPr>
              <a:t>.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Redirects and Errors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1BA0F4E-A002-E640-81AB-FA8F36EDF3CC}"/>
              </a:ext>
            </a:extLst>
          </p:cNvPr>
          <p:cNvSpPr/>
          <p:nvPr/>
        </p:nvSpPr>
        <p:spPr>
          <a:xfrm>
            <a:off x="734290" y="313354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errorhandler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990000"/>
                </a:solidFill>
                <a:effectLst/>
              </a:rPr>
              <a:t>404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endParaRPr lang="ru-RU" dirty="0"/>
          </a:p>
          <a:p>
            <a:r>
              <a:rPr lang="en" b="1" dirty="0">
                <a:solidFill>
                  <a:srgbClr val="004461"/>
                </a:solidFill>
                <a:effectLst/>
              </a:rPr>
              <a:t>def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page_not_found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000000"/>
                </a:solidFill>
                <a:effectLst/>
              </a:rPr>
              <a:t>error</a:t>
            </a:r>
            <a:r>
              <a:rPr lang="en" b="1" dirty="0">
                <a:solidFill>
                  <a:srgbClr val="000000"/>
                </a:solidFill>
                <a:effectLst/>
              </a:rPr>
              <a:t>):</a:t>
            </a:r>
            <a:endParaRPr lang="ru-RU" b="1" dirty="0">
              <a:solidFill>
                <a:srgbClr val="000000"/>
              </a:solidFill>
              <a:effectLst/>
            </a:endParaRPr>
          </a:p>
          <a:p>
            <a:r>
              <a:rPr lang="ru-RU" b="1" dirty="0">
                <a:solidFill>
                  <a:srgbClr val="000000"/>
                </a:solidFill>
              </a:rPr>
              <a:t>   </a:t>
            </a:r>
            <a:r>
              <a:rPr lang="en" dirty="0"/>
              <a:t> </a:t>
            </a:r>
            <a:r>
              <a:rPr lang="en" b="1" dirty="0">
                <a:solidFill>
                  <a:srgbClr val="004461"/>
                </a:solidFill>
                <a:effectLst/>
              </a:rPr>
              <a:t>return</a:t>
            </a:r>
            <a:r>
              <a:rPr lang="en" dirty="0"/>
              <a:t> </a:t>
            </a:r>
            <a:r>
              <a:rPr lang="ru-RU" dirty="0"/>
              <a:t>  </a:t>
            </a:r>
            <a:r>
              <a:rPr lang="en" dirty="0" err="1">
                <a:solidFill>
                  <a:srgbClr val="000000"/>
                </a:solidFill>
                <a:effectLst/>
              </a:rPr>
              <a:t>render_template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</a:t>
            </a:r>
            <a:r>
              <a:rPr lang="en" dirty="0" err="1">
                <a:solidFill>
                  <a:srgbClr val="4E9A06"/>
                </a:solidFill>
                <a:effectLst/>
              </a:rPr>
              <a:t>page_not_found.html</a:t>
            </a:r>
            <a:r>
              <a:rPr lang="en" dirty="0">
                <a:solidFill>
                  <a:srgbClr val="4E9A06"/>
                </a:solidFill>
                <a:effectLst/>
              </a:rPr>
              <a:t>'</a:t>
            </a:r>
            <a:r>
              <a:rPr lang="en" b="1" dirty="0">
                <a:solidFill>
                  <a:srgbClr val="000000"/>
                </a:solidFill>
                <a:effectLst/>
              </a:rPr>
              <a:t>),</a:t>
            </a:r>
            <a:r>
              <a:rPr lang="en" dirty="0"/>
              <a:t> </a:t>
            </a:r>
            <a:r>
              <a:rPr lang="en" dirty="0">
                <a:solidFill>
                  <a:srgbClr val="990000"/>
                </a:solidFill>
                <a:effectLst/>
              </a:rPr>
              <a:t>404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70284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В дополнение к объекту запроса есть также второй объект, называемый </a:t>
            </a:r>
            <a:r>
              <a:rPr lang="en-US" dirty="0">
                <a:latin typeface="Century Gothic" panose="020B0502020202020204" pitchFamily="34" charset="0"/>
              </a:rPr>
              <a:t>session</a:t>
            </a:r>
            <a:r>
              <a:rPr lang="ru-RU" dirty="0">
                <a:latin typeface="Century Gothic" panose="020B0502020202020204" pitchFamily="34" charset="0"/>
              </a:rPr>
              <a:t>, который позволяет вам хранить информацию, специфичную для пользователя, от одного запроса к следующему. Это выполняется поверх файлов </a:t>
            </a:r>
            <a:r>
              <a:rPr lang="en" dirty="0">
                <a:latin typeface="Century Gothic" panose="020B0502020202020204" pitchFamily="34" charset="0"/>
              </a:rPr>
              <a:t>cookie </a:t>
            </a:r>
            <a:r>
              <a:rPr lang="ru-RU" dirty="0">
                <a:latin typeface="Century Gothic" panose="020B0502020202020204" pitchFamily="34" charset="0"/>
              </a:rPr>
              <a:t>для вас и шифрует файлы </a:t>
            </a:r>
            <a:r>
              <a:rPr lang="en" dirty="0">
                <a:latin typeface="Century Gothic" panose="020B0502020202020204" pitchFamily="34" charset="0"/>
              </a:rPr>
              <a:t>cookie </a:t>
            </a:r>
            <a:r>
              <a:rPr lang="ru-RU" dirty="0" err="1">
                <a:latin typeface="Century Gothic" panose="020B0502020202020204" pitchFamily="34" charset="0"/>
              </a:rPr>
              <a:t>криптографически</a:t>
            </a:r>
            <a:r>
              <a:rPr lang="ru-RU" dirty="0">
                <a:latin typeface="Century Gothic" panose="020B0502020202020204" pitchFamily="34" charset="0"/>
              </a:rPr>
              <a:t>. Это означает, что пользователь может просматривать содержимое вашего файла </a:t>
            </a:r>
            <a:r>
              <a:rPr lang="en" dirty="0">
                <a:latin typeface="Century Gothic" panose="020B0502020202020204" pitchFamily="34" charset="0"/>
              </a:rPr>
              <a:t>cookie, </a:t>
            </a:r>
            <a:r>
              <a:rPr lang="ru-RU" dirty="0">
                <a:latin typeface="Century Gothic" panose="020B0502020202020204" pitchFamily="34" charset="0"/>
              </a:rPr>
              <a:t>но не изменять его, если только они не знают секретный ключ, используемый для подписания.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Session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3A77C6F-6612-634E-8188-DE56B4809252}"/>
              </a:ext>
            </a:extLst>
          </p:cNvPr>
          <p:cNvSpPr/>
          <p:nvPr/>
        </p:nvSpPr>
        <p:spPr>
          <a:xfrm>
            <a:off x="734289" y="3632308"/>
            <a:ext cx="696883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i="1" dirty="0">
                <a:solidFill>
                  <a:srgbClr val="8F5902"/>
                </a:solidFill>
                <a:effectLst/>
              </a:rPr>
              <a:t># Set the secret key to some random bytes. Keep this really secret!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secret_key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b'_5#y2L"F4Q8z\n\</a:t>
            </a:r>
            <a:r>
              <a:rPr lang="en" dirty="0" err="1">
                <a:solidFill>
                  <a:srgbClr val="4E9A06"/>
                </a:solidFill>
                <a:effectLst/>
              </a:rPr>
              <a:t>xec</a:t>
            </a:r>
            <a:r>
              <a:rPr lang="en" dirty="0">
                <a:solidFill>
                  <a:srgbClr val="4E9A06"/>
                </a:solidFill>
                <a:effectLst/>
              </a:rPr>
              <a:t>]/’</a:t>
            </a:r>
            <a:endParaRPr lang="ru-RU" dirty="0">
              <a:solidFill>
                <a:srgbClr val="4E9A06"/>
              </a:solidFill>
              <a:effectLst/>
            </a:endParaRPr>
          </a:p>
          <a:p>
            <a:r>
              <a:rPr lang="en" dirty="0">
                <a:solidFill>
                  <a:srgbClr val="000000"/>
                </a:solidFill>
                <a:effectLst/>
              </a:rPr>
              <a:t>session</a:t>
            </a:r>
            <a:r>
              <a:rPr lang="en" b="1" dirty="0">
                <a:solidFill>
                  <a:srgbClr val="000000"/>
                </a:solidFill>
                <a:effectLst/>
              </a:rPr>
              <a:t>[</a:t>
            </a:r>
            <a:r>
              <a:rPr lang="en" dirty="0">
                <a:solidFill>
                  <a:srgbClr val="4E9A06"/>
                </a:solidFill>
                <a:effectLst/>
              </a:rPr>
              <a:t>'username'</a:t>
            </a:r>
            <a:r>
              <a:rPr lang="en" b="1" dirty="0">
                <a:solidFill>
                  <a:srgbClr val="000000"/>
                </a:solidFill>
                <a:effectLst/>
              </a:rPr>
              <a:t>]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request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form</a:t>
            </a:r>
            <a:r>
              <a:rPr lang="en" b="1" dirty="0">
                <a:solidFill>
                  <a:srgbClr val="000000"/>
                </a:solidFill>
                <a:effectLst/>
              </a:rPr>
              <a:t>[</a:t>
            </a:r>
            <a:r>
              <a:rPr lang="en" dirty="0">
                <a:solidFill>
                  <a:srgbClr val="4E9A06"/>
                </a:solidFill>
                <a:effectLst/>
              </a:rPr>
              <a:t>'username’</a:t>
            </a:r>
            <a:r>
              <a:rPr lang="en" b="1" dirty="0">
                <a:solidFill>
                  <a:srgbClr val="000000"/>
                </a:solidFill>
                <a:effectLst/>
              </a:rPr>
              <a:t>]</a:t>
            </a:r>
            <a:endParaRPr lang="ru-RU" b="1" dirty="0">
              <a:solidFill>
                <a:srgbClr val="000000"/>
              </a:solidFill>
              <a:effectLst/>
            </a:endParaRPr>
          </a:p>
          <a:p>
            <a:r>
              <a:rPr lang="en" dirty="0" err="1">
                <a:solidFill>
                  <a:srgbClr val="000000"/>
                </a:solidFill>
                <a:effectLst/>
              </a:rPr>
              <a:t>session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pop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'username'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b="1" dirty="0">
                <a:solidFill>
                  <a:srgbClr val="004461"/>
                </a:solidFill>
                <a:effectLst/>
              </a:rPr>
              <a:t>None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endParaRPr lang="ru-RU" b="1" dirty="0">
              <a:solidFill>
                <a:srgbClr val="000000"/>
              </a:solidFill>
              <a:effectLst/>
            </a:endParaRPr>
          </a:p>
          <a:p>
            <a:endParaRPr lang="ru-RU" b="1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00"/>
                </a:solidFill>
              </a:rPr>
              <a:t>Generate key:</a:t>
            </a:r>
          </a:p>
          <a:p>
            <a:r>
              <a:rPr lang="en" dirty="0" err="1"/>
              <a:t>os.urandom</a:t>
            </a:r>
            <a:r>
              <a:rPr lang="en" dirty="0"/>
              <a:t>(16)</a:t>
            </a:r>
            <a:endParaRPr lang="ru-RU" dirty="0">
              <a:solidFill>
                <a:srgbClr val="4E9A06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268600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Logging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4FFBC32-E1A1-144C-8F2E-299A718468D8}"/>
              </a:ext>
            </a:extLst>
          </p:cNvPr>
          <p:cNvSpPr/>
          <p:nvPr/>
        </p:nvSpPr>
        <p:spPr>
          <a:xfrm>
            <a:off x="734290" y="1360392"/>
            <a:ext cx="1086196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Для отладки исполнения программы лучше всего использовать </a:t>
            </a:r>
            <a:r>
              <a:rPr lang="en-US" dirty="0">
                <a:latin typeface="Century Gothic" panose="020B0502020202020204" pitchFamily="34" charset="0"/>
              </a:rPr>
              <a:t>logger</a:t>
            </a:r>
            <a:r>
              <a:rPr lang="ru-RU" dirty="0">
                <a:latin typeface="Century Gothic" panose="020B0502020202020204" pitchFamily="34" charset="0"/>
              </a:rPr>
              <a:t>, он выведет в консоль сообщение об ошибке, </a:t>
            </a:r>
            <a:r>
              <a:rPr lang="en-US" dirty="0">
                <a:latin typeface="Century Gothic" panose="020B0502020202020204" pitchFamily="34" charset="0"/>
              </a:rPr>
              <a:t>warning </a:t>
            </a:r>
            <a:r>
              <a:rPr lang="ru-RU" dirty="0">
                <a:latin typeface="Century Gothic" panose="020B0502020202020204" pitchFamily="34" charset="0"/>
              </a:rPr>
              <a:t>и </a:t>
            </a:r>
            <a:r>
              <a:rPr lang="en-US" dirty="0">
                <a:latin typeface="Century Gothic" panose="020B0502020202020204" pitchFamily="34" charset="0"/>
              </a:rPr>
              <a:t>debug</a:t>
            </a:r>
            <a:r>
              <a:rPr lang="ru-RU" dirty="0">
                <a:latin typeface="Century Gothic" panose="020B0502020202020204" pitchFamily="34" charset="0"/>
              </a:rPr>
              <a:t>.</a:t>
            </a:r>
          </a:p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Выбор между </a:t>
            </a:r>
            <a:r>
              <a:rPr lang="en-US" dirty="0">
                <a:latin typeface="Century Gothic" panose="020B0502020202020204" pitchFamily="34" charset="0"/>
              </a:rPr>
              <a:t>debug, warning </a:t>
            </a:r>
            <a:r>
              <a:rPr lang="ru-RU" dirty="0">
                <a:latin typeface="Century Gothic" panose="020B0502020202020204" pitchFamily="34" charset="0"/>
              </a:rPr>
              <a:t>и </a:t>
            </a:r>
            <a:r>
              <a:rPr lang="en-US" dirty="0">
                <a:latin typeface="Century Gothic" panose="020B0502020202020204" pitchFamily="34" charset="0"/>
              </a:rPr>
              <a:t>error </a:t>
            </a:r>
            <a:r>
              <a:rPr lang="ru-RU" dirty="0">
                <a:latin typeface="Century Gothic" panose="020B0502020202020204" pitchFamily="34" charset="0"/>
              </a:rPr>
              <a:t>зависит от того что вы хотите сообщить пользователю</a:t>
            </a:r>
            <a:r>
              <a:rPr lang="en-US" dirty="0">
                <a:latin typeface="Century Gothic" panose="020B0502020202020204" pitchFamily="34" charset="0"/>
              </a:rPr>
              <a:t>.</a:t>
            </a:r>
            <a:r>
              <a:rPr lang="ru-RU" dirty="0">
                <a:latin typeface="Century Gothic" panose="020B0502020202020204" pitchFamily="34" charset="0"/>
              </a:rPr>
              <a:t>  </a:t>
            </a:r>
            <a:r>
              <a:rPr lang="en-US" dirty="0">
                <a:latin typeface="Century Gothic" panose="020B0502020202020204" pitchFamily="34" charset="0"/>
              </a:rPr>
              <a:t>Debug </a:t>
            </a:r>
            <a:r>
              <a:rPr lang="ru-RU" dirty="0" err="1">
                <a:latin typeface="Century Gothic" panose="020B0502020202020204" pitchFamily="34" charset="0"/>
              </a:rPr>
              <a:t>логи</a:t>
            </a:r>
            <a:r>
              <a:rPr lang="ru-RU" dirty="0">
                <a:latin typeface="Century Gothic" panose="020B0502020202020204" pitchFamily="34" charset="0"/>
              </a:rPr>
              <a:t> будут видны если запустить программу в режиме </a:t>
            </a:r>
            <a:r>
              <a:rPr lang="en-US" dirty="0">
                <a:latin typeface="Century Gothic" panose="020B0502020202020204" pitchFamily="34" charset="0"/>
              </a:rPr>
              <a:t>debug=True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D1BD255-7D5D-F54D-938A-3DCAC5EDB9EA}"/>
              </a:ext>
            </a:extLst>
          </p:cNvPr>
          <p:cNvSpPr/>
          <p:nvPr/>
        </p:nvSpPr>
        <p:spPr>
          <a:xfrm>
            <a:off x="734290" y="360464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 err="1">
                <a:solidFill>
                  <a:srgbClr val="000000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logger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debug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'A value for debugging'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logger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warning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'A warning occurred (%d apples)'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990000"/>
                </a:solidFill>
                <a:effectLst/>
              </a:rPr>
              <a:t>42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logger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error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'An error occurred'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5C631D2-485C-664C-AD40-F88A29D6C487}"/>
              </a:ext>
            </a:extLst>
          </p:cNvPr>
          <p:cNvSpPr/>
          <p:nvPr/>
        </p:nvSpPr>
        <p:spPr>
          <a:xfrm>
            <a:off x="734290" y="5793570"/>
            <a:ext cx="4594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/>
              <a:t>https</a:t>
            </a:r>
            <a:r>
              <a:rPr lang="ru-RU" dirty="0"/>
              <a:t>://</a:t>
            </a:r>
            <a:r>
              <a:rPr lang="ru-RU" dirty="0" err="1"/>
              <a:t>docs.python.org</a:t>
            </a:r>
            <a:r>
              <a:rPr lang="ru-RU" dirty="0"/>
              <a:t>/3/</a:t>
            </a:r>
            <a:r>
              <a:rPr lang="ru-RU" dirty="0" err="1"/>
              <a:t>library</a:t>
            </a:r>
            <a:r>
              <a:rPr lang="ru-RU" dirty="0"/>
              <a:t>/</a:t>
            </a:r>
            <a:r>
              <a:rPr lang="ru-RU" dirty="0" err="1"/>
              <a:t>logging.html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93777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Blueprint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4FFBC32-E1A1-144C-8F2E-299A718468D8}"/>
              </a:ext>
            </a:extLst>
          </p:cNvPr>
          <p:cNvSpPr/>
          <p:nvPr/>
        </p:nvSpPr>
        <p:spPr>
          <a:xfrm>
            <a:off x="734290" y="1360392"/>
            <a:ext cx="1086196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Flask blueprints – </a:t>
            </a:r>
            <a:r>
              <a:rPr lang="ru-RU" dirty="0">
                <a:latin typeface="Century Gothic" panose="020B0502020202020204" pitchFamily="34" charset="0"/>
              </a:rPr>
              <a:t>это способ для вас организовать приложение в более мелкие приложения для пере использования.</a:t>
            </a:r>
          </a:p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Стоит отметить что </a:t>
            </a:r>
            <a:r>
              <a:rPr lang="en-US" dirty="0">
                <a:latin typeface="Century Gothic" panose="020B0502020202020204" pitchFamily="34" charset="0"/>
              </a:rPr>
              <a:t>blueprint </a:t>
            </a:r>
            <a:r>
              <a:rPr lang="ru-RU" dirty="0">
                <a:latin typeface="Century Gothic" panose="020B0502020202020204" pitchFamily="34" charset="0"/>
              </a:rPr>
              <a:t>не являет собой отдельное приложение и его нельзя запустить самостоятельно, каждый </a:t>
            </a:r>
            <a:r>
              <a:rPr lang="en-US" dirty="0">
                <a:latin typeface="Century Gothic" panose="020B0502020202020204" pitchFamily="34" charset="0"/>
              </a:rPr>
              <a:t>blueprint </a:t>
            </a:r>
            <a:r>
              <a:rPr lang="ru-RU" dirty="0">
                <a:latin typeface="Century Gothic" panose="020B0502020202020204" pitchFamily="34" charset="0"/>
              </a:rPr>
              <a:t>должен быть зарегистрирован во </a:t>
            </a:r>
            <a:r>
              <a:rPr lang="en-US" dirty="0">
                <a:latin typeface="Century Gothic" panose="020B0502020202020204" pitchFamily="34" charset="0"/>
              </a:rPr>
              <a:t>Flask </a:t>
            </a:r>
            <a:r>
              <a:rPr lang="ru-RU" dirty="0">
                <a:latin typeface="Century Gothic" panose="020B0502020202020204" pitchFamily="34" charset="0"/>
              </a:rPr>
              <a:t>приложении.</a:t>
            </a: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Основная концепция </a:t>
            </a:r>
            <a:r>
              <a:rPr lang="en" dirty="0">
                <a:latin typeface="Century Gothic" panose="020B0502020202020204" pitchFamily="34" charset="0"/>
              </a:rPr>
              <a:t>blueprints </a:t>
            </a:r>
            <a:r>
              <a:rPr lang="ru-RU" dirty="0">
                <a:latin typeface="Century Gothic" panose="020B0502020202020204" pitchFamily="34" charset="0"/>
              </a:rPr>
              <a:t>заключается в том, что они записывают операции, выполняемые при регистрации в приложении. </a:t>
            </a:r>
            <a:r>
              <a:rPr lang="en" dirty="0">
                <a:latin typeface="Century Gothic" panose="020B0502020202020204" pitchFamily="34" charset="0"/>
              </a:rPr>
              <a:t>Flask </a:t>
            </a:r>
            <a:r>
              <a:rPr lang="ru-RU" dirty="0">
                <a:latin typeface="Century Gothic" panose="020B0502020202020204" pitchFamily="34" charset="0"/>
              </a:rPr>
              <a:t>связывает </a:t>
            </a:r>
            <a:r>
              <a:rPr lang="en" dirty="0">
                <a:latin typeface="Century Gothic" panose="020B0502020202020204" pitchFamily="34" charset="0"/>
              </a:rPr>
              <a:t>view  </a:t>
            </a:r>
            <a:r>
              <a:rPr lang="ru-RU" dirty="0">
                <a:latin typeface="Century Gothic" panose="020B0502020202020204" pitchFamily="34" charset="0"/>
              </a:rPr>
              <a:t>функции с </a:t>
            </a:r>
            <a:r>
              <a:rPr lang="en" dirty="0">
                <a:latin typeface="Century Gothic" panose="020B0502020202020204" pitchFamily="34" charset="0"/>
              </a:rPr>
              <a:t>blueprints </a:t>
            </a:r>
            <a:r>
              <a:rPr lang="ru-RU" dirty="0">
                <a:latin typeface="Century Gothic" panose="020B0502020202020204" pitchFamily="34" charset="0"/>
              </a:rPr>
              <a:t>при отправке запросов и генерации </a:t>
            </a:r>
            <a:r>
              <a:rPr lang="en" dirty="0">
                <a:latin typeface="Century Gothic" panose="020B0502020202020204" pitchFamily="34" charset="0"/>
              </a:rPr>
              <a:t>URL-</a:t>
            </a:r>
            <a:r>
              <a:rPr lang="ru-RU" dirty="0">
                <a:latin typeface="Century Gothic" panose="020B0502020202020204" pitchFamily="34" charset="0"/>
              </a:rPr>
              <a:t>адресов с одной конечной точки на другую.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EE7E2FB-1062-CE44-AD31-162B34117D13}"/>
              </a:ext>
            </a:extLst>
          </p:cNvPr>
          <p:cNvSpPr/>
          <p:nvPr/>
        </p:nvSpPr>
        <p:spPr>
          <a:xfrm>
            <a:off x="734290" y="4062121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 err="1">
                <a:solidFill>
                  <a:srgbClr val="000000"/>
                </a:solidFill>
                <a:effectLst/>
              </a:rPr>
              <a:t>simple_page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Blueprint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</a:t>
            </a:r>
            <a:r>
              <a:rPr lang="en" dirty="0" err="1">
                <a:solidFill>
                  <a:srgbClr val="4E9A06"/>
                </a:solidFill>
                <a:effectLst/>
              </a:rPr>
              <a:t>simple_page</a:t>
            </a:r>
            <a:r>
              <a:rPr lang="en" dirty="0">
                <a:solidFill>
                  <a:srgbClr val="4E9A06"/>
                </a:solidFill>
                <a:effectLst/>
              </a:rPr>
              <a:t>'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__name__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ru-RU" dirty="0"/>
              <a:t>		                            </a:t>
            </a:r>
            <a:r>
              <a:rPr lang="en" dirty="0" err="1">
                <a:solidFill>
                  <a:srgbClr val="000000"/>
                </a:solidFill>
                <a:effectLst/>
              </a:rPr>
              <a:t>template_folder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dirty="0">
                <a:solidFill>
                  <a:srgbClr val="4E9A06"/>
                </a:solidFill>
                <a:effectLst/>
              </a:rPr>
              <a:t>'templates’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endParaRPr lang="ru-RU" dirty="0"/>
          </a:p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simple_page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'/'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defaults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b="1" dirty="0">
                <a:solidFill>
                  <a:srgbClr val="000000"/>
                </a:solidFill>
                <a:effectLst/>
              </a:rPr>
              <a:t>{</a:t>
            </a:r>
            <a:r>
              <a:rPr lang="en" dirty="0">
                <a:solidFill>
                  <a:srgbClr val="4E9A06"/>
                </a:solidFill>
                <a:effectLst/>
              </a:rPr>
              <a:t>'page'</a:t>
            </a:r>
            <a:r>
              <a:rPr lang="en" b="1" dirty="0">
                <a:solidFill>
                  <a:srgbClr val="000000"/>
                </a:solidFill>
                <a:effectLst/>
              </a:rPr>
              <a:t>: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'index’</a:t>
            </a:r>
            <a:r>
              <a:rPr lang="en" b="1" dirty="0">
                <a:solidFill>
                  <a:srgbClr val="000000"/>
                </a:solidFill>
                <a:effectLst/>
              </a:rPr>
              <a:t>})</a:t>
            </a:r>
            <a:r>
              <a:rPr lang="en" dirty="0"/>
              <a:t> </a:t>
            </a:r>
            <a:endParaRPr lang="ru-RU" dirty="0"/>
          </a:p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simple_page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'/&lt;page&gt;’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endParaRPr lang="ru-RU" dirty="0"/>
          </a:p>
          <a:p>
            <a:r>
              <a:rPr lang="en" b="1" dirty="0">
                <a:solidFill>
                  <a:srgbClr val="004461"/>
                </a:solidFill>
                <a:effectLst/>
              </a:rPr>
              <a:t>def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show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000000"/>
                </a:solidFill>
                <a:effectLst/>
              </a:rPr>
              <a:t>page</a:t>
            </a:r>
            <a:r>
              <a:rPr lang="en" b="1" dirty="0">
                <a:solidFill>
                  <a:srgbClr val="000000"/>
                </a:solidFill>
                <a:effectLst/>
              </a:rPr>
              <a:t>):</a:t>
            </a:r>
            <a:r>
              <a:rPr lang="en" dirty="0"/>
              <a:t> </a:t>
            </a:r>
            <a:endParaRPr lang="ru-RU" dirty="0"/>
          </a:p>
          <a:p>
            <a:r>
              <a:rPr lang="ru-RU" b="1" dirty="0">
                <a:solidFill>
                  <a:srgbClr val="004461"/>
                </a:solidFill>
                <a:effectLst/>
              </a:rPr>
              <a:t>    </a:t>
            </a:r>
            <a:r>
              <a:rPr lang="en" b="1" dirty="0">
                <a:solidFill>
                  <a:srgbClr val="004461"/>
                </a:solidFill>
                <a:effectLst/>
              </a:rPr>
              <a:t>try</a:t>
            </a:r>
            <a:r>
              <a:rPr lang="en" b="1" dirty="0">
                <a:solidFill>
                  <a:srgbClr val="000000"/>
                </a:solidFill>
                <a:effectLst/>
              </a:rPr>
              <a:t>:</a:t>
            </a:r>
            <a:r>
              <a:rPr lang="en" dirty="0"/>
              <a:t> </a:t>
            </a:r>
            <a:endParaRPr lang="ru-RU" dirty="0"/>
          </a:p>
          <a:p>
            <a:r>
              <a:rPr lang="ru-RU" b="1" dirty="0">
                <a:solidFill>
                  <a:srgbClr val="004461"/>
                </a:solidFill>
                <a:effectLst/>
              </a:rPr>
              <a:t>        </a:t>
            </a:r>
            <a:r>
              <a:rPr lang="en" b="1" dirty="0">
                <a:solidFill>
                  <a:srgbClr val="004461"/>
                </a:solidFill>
                <a:effectLst/>
              </a:rPr>
              <a:t>return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render_template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'pages/%</a:t>
            </a:r>
            <a:r>
              <a:rPr lang="en" dirty="0" err="1">
                <a:solidFill>
                  <a:srgbClr val="4E9A06"/>
                </a:solidFill>
                <a:effectLst/>
              </a:rPr>
              <a:t>s.html</a:t>
            </a:r>
            <a:r>
              <a:rPr lang="en" dirty="0">
                <a:solidFill>
                  <a:srgbClr val="4E9A06"/>
                </a:solidFill>
                <a:effectLst/>
              </a:rPr>
              <a:t>'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%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page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endParaRPr lang="ru-RU" dirty="0"/>
          </a:p>
          <a:p>
            <a:r>
              <a:rPr lang="ru-RU" b="1" dirty="0">
                <a:solidFill>
                  <a:srgbClr val="004461"/>
                </a:solidFill>
                <a:effectLst/>
              </a:rPr>
              <a:t>    </a:t>
            </a:r>
            <a:r>
              <a:rPr lang="en" b="1" dirty="0">
                <a:solidFill>
                  <a:srgbClr val="004461"/>
                </a:solidFill>
                <a:effectLst/>
              </a:rPr>
              <a:t>except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TemplateNotFound</a:t>
            </a:r>
            <a:r>
              <a:rPr lang="en" b="1" dirty="0">
                <a:solidFill>
                  <a:srgbClr val="000000"/>
                </a:solidFill>
                <a:effectLst/>
              </a:rPr>
              <a:t>:</a:t>
            </a:r>
            <a:r>
              <a:rPr lang="en" dirty="0"/>
              <a:t> </a:t>
            </a:r>
            <a:endParaRPr lang="ru-RU" dirty="0"/>
          </a:p>
          <a:p>
            <a:r>
              <a:rPr lang="ru-RU" dirty="0">
                <a:solidFill>
                  <a:srgbClr val="000000"/>
                </a:solidFill>
                <a:effectLst/>
              </a:rPr>
              <a:t>        </a:t>
            </a:r>
            <a:r>
              <a:rPr lang="en" dirty="0">
                <a:solidFill>
                  <a:srgbClr val="000000"/>
                </a:solidFill>
                <a:effectLst/>
              </a:rPr>
              <a:t>abort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990000"/>
                </a:solidFill>
                <a:effectLst/>
              </a:rPr>
              <a:t>404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489123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51677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Blueprint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07C7DF26-F430-0F4F-8AB9-3F84AA593224}"/>
              </a:ext>
            </a:extLst>
          </p:cNvPr>
          <p:cNvSpPr/>
          <p:nvPr/>
        </p:nvSpPr>
        <p:spPr>
          <a:xfrm>
            <a:off x="734290" y="208301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b="1" dirty="0">
                <a:solidFill>
                  <a:srgbClr val="004461"/>
                </a:solidFill>
                <a:effectLst/>
              </a:rPr>
              <a:t>from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flask</a:t>
            </a:r>
            <a:r>
              <a:rPr lang="en" dirty="0"/>
              <a:t> </a:t>
            </a:r>
            <a:r>
              <a:rPr lang="en" b="1" dirty="0">
                <a:solidFill>
                  <a:srgbClr val="004461"/>
                </a:solidFill>
                <a:effectLst/>
              </a:rPr>
              <a:t>import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Flask</a:t>
            </a:r>
            <a:r>
              <a:rPr lang="en" dirty="0"/>
              <a:t> </a:t>
            </a:r>
            <a:endParaRPr lang="ru-RU" dirty="0"/>
          </a:p>
          <a:p>
            <a:r>
              <a:rPr lang="en" b="1" dirty="0">
                <a:solidFill>
                  <a:srgbClr val="004461"/>
                </a:solidFill>
                <a:effectLst/>
              </a:rPr>
              <a:t>from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yourapplication.simple_page</a:t>
            </a:r>
            <a:r>
              <a:rPr lang="en" dirty="0"/>
              <a:t> </a:t>
            </a:r>
            <a:r>
              <a:rPr lang="en" b="1" dirty="0">
                <a:solidFill>
                  <a:srgbClr val="004461"/>
                </a:solidFill>
                <a:effectLst/>
              </a:rPr>
              <a:t>import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simple_page</a:t>
            </a:r>
            <a:r>
              <a:rPr lang="en" dirty="0"/>
              <a:t> </a:t>
            </a:r>
            <a:endParaRPr lang="ru-RU" dirty="0"/>
          </a:p>
          <a:p>
            <a:r>
              <a:rPr lang="en" dirty="0">
                <a:solidFill>
                  <a:srgbClr val="000000"/>
                </a:solidFill>
                <a:effectLst/>
              </a:rPr>
              <a:t>app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Flask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000000"/>
                </a:solidFill>
                <a:effectLst/>
              </a:rPr>
              <a:t>__name__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endParaRPr lang="ru-RU" dirty="0"/>
          </a:p>
          <a:p>
            <a:r>
              <a:rPr lang="en" dirty="0" err="1">
                <a:solidFill>
                  <a:srgbClr val="000000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register_blueprint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 err="1">
                <a:solidFill>
                  <a:srgbClr val="000000"/>
                </a:solidFill>
                <a:effectLst/>
              </a:rPr>
              <a:t>simple_page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C495D18-A94B-FB47-B320-8CFD5A8EAD54}"/>
              </a:ext>
            </a:extLst>
          </p:cNvPr>
          <p:cNvSpPr/>
          <p:nvPr/>
        </p:nvSpPr>
        <p:spPr>
          <a:xfrm>
            <a:off x="734290" y="1408607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Register blueprint: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6285CE4-7EE5-E341-BA9B-84C27D67D646}"/>
              </a:ext>
            </a:extLst>
          </p:cNvPr>
          <p:cNvSpPr/>
          <p:nvPr/>
        </p:nvSpPr>
        <p:spPr>
          <a:xfrm>
            <a:off x="734290" y="504551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b="1" dirty="0">
                <a:solidFill>
                  <a:srgbClr val="000000"/>
                </a:solidFill>
                <a:effectLst/>
              </a:rPr>
              <a:t>[</a:t>
            </a:r>
            <a:r>
              <a:rPr lang="en" dirty="0">
                <a:solidFill>
                  <a:srgbClr val="582800"/>
                </a:solidFill>
                <a:effectLst/>
              </a:rPr>
              <a:t>&lt;</a:t>
            </a:r>
            <a:r>
              <a:rPr lang="en" dirty="0">
                <a:solidFill>
                  <a:srgbClr val="000000"/>
                </a:solidFill>
                <a:effectLst/>
              </a:rPr>
              <a:t>Rule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'/static/&lt;filename&gt;'</a:t>
            </a:r>
            <a:r>
              <a:rPr lang="en" dirty="0"/>
              <a:t> 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000000"/>
                </a:solidFill>
                <a:effectLst/>
              </a:rPr>
              <a:t>HEAD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OPTIONS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GET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-&gt;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static</a:t>
            </a:r>
            <a:r>
              <a:rPr lang="en" dirty="0">
                <a:solidFill>
                  <a:srgbClr val="582800"/>
                </a:solidFill>
                <a:effectLst/>
              </a:rPr>
              <a:t>&gt;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&lt;</a:t>
            </a:r>
            <a:r>
              <a:rPr lang="en" dirty="0">
                <a:solidFill>
                  <a:srgbClr val="000000"/>
                </a:solidFill>
                <a:effectLst/>
              </a:rPr>
              <a:t>Rule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'/&lt;page&gt;'</a:t>
            </a:r>
            <a:r>
              <a:rPr lang="en" dirty="0"/>
              <a:t> 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000000"/>
                </a:solidFill>
                <a:effectLst/>
              </a:rPr>
              <a:t>HEAD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OPTIONS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GET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-&gt;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simple_page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show</a:t>
            </a:r>
            <a:r>
              <a:rPr lang="en" dirty="0">
                <a:solidFill>
                  <a:srgbClr val="582800"/>
                </a:solidFill>
                <a:effectLst/>
              </a:rPr>
              <a:t>&gt;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&lt;</a:t>
            </a:r>
            <a:r>
              <a:rPr lang="en" dirty="0">
                <a:solidFill>
                  <a:srgbClr val="000000"/>
                </a:solidFill>
                <a:effectLst/>
              </a:rPr>
              <a:t>Rule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'/'</a:t>
            </a:r>
            <a:r>
              <a:rPr lang="en" dirty="0"/>
              <a:t> 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000000"/>
                </a:solidFill>
                <a:effectLst/>
              </a:rPr>
              <a:t>HEAD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OPTIONS</a:t>
            </a:r>
            <a:r>
              <a:rPr lang="en" b="1" dirty="0">
                <a:solidFill>
                  <a:srgbClr val="000000"/>
                </a:solidFill>
                <a:effectLst/>
              </a:rPr>
              <a:t>,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GET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-&gt;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simple_page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show</a:t>
            </a:r>
            <a:r>
              <a:rPr lang="en" dirty="0">
                <a:solidFill>
                  <a:srgbClr val="582800"/>
                </a:solidFill>
                <a:effectLst/>
              </a:rPr>
              <a:t>&gt;</a:t>
            </a:r>
            <a:r>
              <a:rPr lang="en" b="1" dirty="0">
                <a:solidFill>
                  <a:srgbClr val="000000"/>
                </a:solidFill>
                <a:effectLst/>
              </a:rPr>
              <a:t>]</a:t>
            </a:r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EA02336-5C04-2B43-8778-2536C07093A2}"/>
              </a:ext>
            </a:extLst>
          </p:cNvPr>
          <p:cNvSpPr/>
          <p:nvPr/>
        </p:nvSpPr>
        <p:spPr>
          <a:xfrm>
            <a:off x="734290" y="4373480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Rules registered on the application: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897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C9731DF0-9118-A14D-A4C9-AC21971CC7C1}"/>
              </a:ext>
            </a:extLst>
          </p:cNvPr>
          <p:cNvGrpSpPr/>
          <p:nvPr/>
        </p:nvGrpSpPr>
        <p:grpSpPr>
          <a:xfrm>
            <a:off x="1524000" y="-83127"/>
            <a:ext cx="9144000" cy="6858000"/>
            <a:chOff x="1524000" y="0"/>
            <a:chExt cx="9144000" cy="6858000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8F536CA5-20B2-A840-8A7B-182D66547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</p:spPr>
        </p:pic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587359F9-1150-CE49-8A5B-EF86FB383170}"/>
                </a:ext>
              </a:extLst>
            </p:cNvPr>
            <p:cNvSpPr/>
            <p:nvPr/>
          </p:nvSpPr>
          <p:spPr>
            <a:xfrm>
              <a:off x="4762005" y="285008"/>
              <a:ext cx="2446317" cy="605641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28727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197E3C1-7AC7-1D45-BF58-15CA47693EE6}"/>
              </a:ext>
            </a:extLst>
          </p:cNvPr>
          <p:cNvSpPr/>
          <p:nvPr/>
        </p:nvSpPr>
        <p:spPr>
          <a:xfrm>
            <a:off x="460828" y="355548"/>
            <a:ext cx="21980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Century Gothic" panose="020B0502020202020204" pitchFamily="34" charset="0"/>
              </a:rPr>
              <a:t>HTTP protocol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9BC707-D55D-AC47-8E09-3749C9EE63EA}"/>
              </a:ext>
            </a:extLst>
          </p:cNvPr>
          <p:cNvSpPr txBox="1"/>
          <p:nvPr/>
        </p:nvSpPr>
        <p:spPr>
          <a:xfrm>
            <a:off x="460828" y="982451"/>
            <a:ext cx="102602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entury Gothic" panose="020B0502020202020204" pitchFamily="34" charset="0"/>
              </a:rPr>
              <a:t>HyperText</a:t>
            </a:r>
            <a:r>
              <a:rPr lang="en-US" dirty="0">
                <a:latin typeface="Century Gothic" panose="020B0502020202020204" pitchFamily="34" charset="0"/>
              </a:rPr>
              <a:t> Transfer Protocol – </a:t>
            </a:r>
            <a:r>
              <a:rPr lang="ru-RU" dirty="0">
                <a:latin typeface="Century Gothic" panose="020B0502020202020204" pitchFamily="34" charset="0"/>
              </a:rPr>
              <a:t>протокол передачи данных в клиент серверной архитектуре</a:t>
            </a:r>
            <a:r>
              <a:rPr lang="en-US" dirty="0">
                <a:latin typeface="Century Gothic" panose="020B0502020202020204" pitchFamily="34" charset="0"/>
              </a:rPr>
              <a:t>.</a:t>
            </a: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 </a:t>
            </a:r>
          </a:p>
          <a:p>
            <a:endParaRPr lang="ru-RU" dirty="0">
              <a:latin typeface="Century Gothic" panose="020B05020202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A2743D9-B8A2-6347-A0A7-286B0EC9E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4376" y="1721115"/>
            <a:ext cx="4976796" cy="3542804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EC5C3B3-53AD-2549-8D83-7E1E5624F43F}"/>
              </a:ext>
            </a:extLst>
          </p:cNvPr>
          <p:cNvSpPr/>
          <p:nvPr/>
        </p:nvSpPr>
        <p:spPr>
          <a:xfrm>
            <a:off x="460828" y="1827971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Каждое HTTP-сообщение состоит из трёх частей, которые передаются в указанном порядке:</a:t>
            </a:r>
            <a:endParaRPr lang="en-US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pPr fontAlgn="base"/>
            <a:r>
              <a:rPr lang="ru-RU" b="1" dirty="0">
                <a:latin typeface="Century Gothic" panose="020B0502020202020204" pitchFamily="34" charset="0"/>
              </a:rPr>
              <a:t>Строка запроса</a:t>
            </a:r>
            <a:r>
              <a:rPr lang="ru-RU" dirty="0">
                <a:latin typeface="Century Gothic" panose="020B0502020202020204" pitchFamily="34" charset="0"/>
              </a:rPr>
              <a:t> – указывает метод передачи, URL-адрес, к которому нужно обратиться и версию протокола HTTP.</a:t>
            </a:r>
          </a:p>
          <a:p>
            <a:pPr fontAlgn="base"/>
            <a:r>
              <a:rPr lang="ru-RU" b="1" dirty="0">
                <a:latin typeface="Century Gothic" panose="020B0502020202020204" pitchFamily="34" charset="0"/>
              </a:rPr>
              <a:t>Заголовки</a:t>
            </a:r>
            <a:r>
              <a:rPr lang="ru-RU" dirty="0">
                <a:latin typeface="Century Gothic" panose="020B0502020202020204" pitchFamily="34" charset="0"/>
              </a:rPr>
              <a:t> – описывают тело сообщений, передают различные параметры и др. сведения и информацию.</a:t>
            </a:r>
          </a:p>
          <a:p>
            <a:pPr fontAlgn="base"/>
            <a:r>
              <a:rPr lang="ru-RU" b="1" dirty="0">
                <a:latin typeface="Century Gothic" panose="020B0502020202020204" pitchFamily="34" charset="0"/>
              </a:rPr>
              <a:t>тело сообщения</a:t>
            </a:r>
            <a:r>
              <a:rPr lang="ru-RU" dirty="0">
                <a:latin typeface="Century Gothic" panose="020B0502020202020204" pitchFamily="34" charset="0"/>
              </a:rPr>
              <a:t>  — это сами данные, которые передаются в запросе.  Тело сообщения – это необязательный параметр и может отсутствовать.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96E6261-22C5-2448-82D2-D8CD329B8DB9}"/>
              </a:ext>
            </a:extLst>
          </p:cNvPr>
          <p:cNvSpPr/>
          <p:nvPr/>
        </p:nvSpPr>
        <p:spPr>
          <a:xfrm>
            <a:off x="460828" y="5413884"/>
            <a:ext cx="95092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Тело обязательно должно отделяться от заголовков пустой строкой.</a:t>
            </a:r>
          </a:p>
          <a:p>
            <a:r>
              <a:rPr lang="ru-RU" dirty="0">
                <a:latin typeface="Century Gothic" panose="020B0502020202020204" pitchFamily="34" charset="0"/>
              </a:rPr>
              <a:t>Тело сообщения может отсутствовать, но стартовая строка и заголовок являются обязательными элементами.</a:t>
            </a:r>
          </a:p>
        </p:txBody>
      </p:sp>
    </p:spTree>
    <p:extLst>
      <p:ext uri="{BB962C8B-B14F-4D97-AF65-F5344CB8AC3E}">
        <p14:creationId xmlns:p14="http://schemas.microsoft.com/office/powerpoint/2010/main" val="3706618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197E3C1-7AC7-1D45-BF58-15CA47693EE6}"/>
              </a:ext>
            </a:extLst>
          </p:cNvPr>
          <p:cNvSpPr/>
          <p:nvPr/>
        </p:nvSpPr>
        <p:spPr>
          <a:xfrm>
            <a:off x="460828" y="355548"/>
            <a:ext cx="21980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Century Gothic" panose="020B0502020202020204" pitchFamily="34" charset="0"/>
              </a:rPr>
              <a:t>HTTP protocol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BD3F101-6EA5-AE48-8153-83B821893732}"/>
              </a:ext>
            </a:extLst>
          </p:cNvPr>
          <p:cNvSpPr/>
          <p:nvPr/>
        </p:nvSpPr>
        <p:spPr>
          <a:xfrm>
            <a:off x="5246583" y="694498"/>
            <a:ext cx="6096000" cy="6001643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ru-RU" sz="1600" b="0" i="1" u="none" strike="noStrike" dirty="0">
                <a:solidFill>
                  <a:srgbClr val="4A4A4A"/>
                </a:solidFill>
                <a:effectLst/>
                <a:latin typeface="Century Gothic" panose="020B0502020202020204" pitchFamily="34" charset="0"/>
              </a:rPr>
              <a:t>Запрос от браузера:</a:t>
            </a:r>
            <a:endParaRPr lang="en-US" sz="1600" b="0" i="1" u="none" strike="noStrike" dirty="0">
              <a:solidFill>
                <a:srgbClr val="4A4A4A"/>
              </a:solidFill>
              <a:effectLst/>
              <a:latin typeface="Century Gothic" panose="020B0502020202020204" pitchFamily="34" charset="0"/>
            </a:endParaRPr>
          </a:p>
          <a:p>
            <a:pPr fontAlgn="base"/>
            <a:endParaRPr lang="ru-RU" sz="1600" b="0" i="0" u="none" strike="noStrike" dirty="0">
              <a:solidFill>
                <a:srgbClr val="4A4A4A"/>
              </a:solidFill>
              <a:effectLst/>
              <a:latin typeface="Century Gothic" panose="020B0502020202020204" pitchFamily="34" charset="0"/>
            </a:endParaRPr>
          </a:p>
          <a:p>
            <a:pPr fontAlgn="base"/>
            <a:r>
              <a:rPr lang="en" sz="1600" b="1" i="0" u="none" strike="noStrike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GET / HTTP/1.1</a:t>
            </a:r>
          </a:p>
          <a:p>
            <a:pPr fontAlgn="base"/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Host: </a:t>
            </a:r>
            <a:r>
              <a:rPr lang="en" sz="1600" b="0" i="0" u="none" strike="noStrike" dirty="0" err="1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webgyry.info</a:t>
            </a:r>
            <a:endParaRPr lang="en" sz="1600" b="0" i="0" u="none" strike="noStrike" dirty="0">
              <a:solidFill>
                <a:srgbClr val="C00000"/>
              </a:solidFill>
              <a:effectLst/>
              <a:latin typeface="Century Gothic" panose="020B0502020202020204" pitchFamily="34" charset="0"/>
            </a:endParaRPr>
          </a:p>
          <a:p>
            <a:pPr fontAlgn="base"/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User-Agent: Mozilla/5.0 (Windows NT 6.1; rv:18.0) Gecko/20100101 Firefox/18.0</a:t>
            </a:r>
          </a:p>
          <a:p>
            <a:pPr fontAlgn="base"/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Accept: text/</a:t>
            </a:r>
            <a:r>
              <a:rPr lang="en" sz="1600" b="0" i="0" u="none" strike="noStrike" dirty="0" err="1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html,application</a:t>
            </a:r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/</a:t>
            </a:r>
            <a:r>
              <a:rPr lang="en" sz="1600" b="0" i="0" u="none" strike="noStrike" dirty="0" err="1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xhtml+xml,application</a:t>
            </a:r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/</a:t>
            </a:r>
            <a:r>
              <a:rPr lang="en" sz="1600" b="0" i="0" u="none" strike="noStrike" dirty="0" err="1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xml;q</a:t>
            </a:r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=0.9,*/*;q=0.8</a:t>
            </a:r>
          </a:p>
          <a:p>
            <a:pPr fontAlgn="base"/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Accept-Language: </a:t>
            </a:r>
            <a:r>
              <a:rPr lang="en" sz="1600" b="0" i="0" u="none" strike="noStrike" dirty="0" err="1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ru-RU,ru;q</a:t>
            </a:r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=0.8,en-US;q=0.5,en;q=0.3</a:t>
            </a:r>
          </a:p>
          <a:p>
            <a:pPr fontAlgn="base"/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Accept-Encoding: </a:t>
            </a:r>
            <a:r>
              <a:rPr lang="en" sz="1600" b="0" i="0" u="none" strike="noStrike" dirty="0" err="1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gzip</a:t>
            </a:r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, deflate</a:t>
            </a:r>
          </a:p>
          <a:p>
            <a:pPr fontAlgn="base"/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Cookie: </a:t>
            </a:r>
            <a:r>
              <a:rPr lang="en" sz="1600" b="0" i="0" u="none" strike="noStrike" dirty="0" err="1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wp</a:t>
            </a:r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-settings</a:t>
            </a:r>
          </a:p>
          <a:p>
            <a:pPr fontAlgn="base"/>
            <a:r>
              <a:rPr lang="en" sz="1600" b="0" i="0" u="none" strike="noStrike" dirty="0">
                <a:solidFill>
                  <a:srgbClr val="C00000"/>
                </a:solidFill>
                <a:effectLst/>
                <a:latin typeface="Century Gothic" panose="020B0502020202020204" pitchFamily="34" charset="0"/>
              </a:rPr>
              <a:t>Connection: keep-alive</a:t>
            </a:r>
          </a:p>
          <a:p>
            <a:pPr fontAlgn="base"/>
            <a:endParaRPr lang="en" sz="1600" dirty="0">
              <a:solidFill>
                <a:srgbClr val="C00000"/>
              </a:solidFill>
              <a:latin typeface="Century Gothic" panose="020B0502020202020204" pitchFamily="34" charset="0"/>
            </a:endParaRPr>
          </a:p>
          <a:p>
            <a:pPr fontAlgn="base"/>
            <a:r>
              <a:rPr lang="en" sz="1600" b="0" i="0" u="none" strike="noStrik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&lt;!DOCTYPE html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&gt;</a:t>
            </a:r>
            <a:endParaRPr lang="en" sz="1600" b="0" i="0" u="none" strike="noStrike" dirty="0"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fontAlgn="base"/>
            <a:r>
              <a:rPr lang="en" sz="1600" b="0" i="0" u="none" strike="noStrik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&lt;html&gt;</a:t>
            </a:r>
          </a:p>
          <a:p>
            <a:pPr fontAlgn="base"/>
            <a:r>
              <a:rPr lang="en" sz="1600" b="0" i="0" u="none" strike="noStrik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&lt;head&gt;</a:t>
            </a:r>
          </a:p>
          <a:p>
            <a:pPr fontAlgn="base"/>
            <a:r>
              <a:rPr lang="en" sz="1600" b="0" i="0" u="none" strike="noStrik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&lt;meta http-</a:t>
            </a:r>
            <a:r>
              <a:rPr lang="en" sz="1600" b="0" i="0" u="none" strike="noStrike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equiv</a:t>
            </a:r>
            <a:r>
              <a:rPr lang="en" sz="1600" b="0" i="0" u="none" strike="noStrik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=»Content-Type» content=»text/html; charset=utf-8″ /&gt;</a:t>
            </a:r>
          </a:p>
          <a:p>
            <a:pPr fontAlgn="base"/>
            <a:r>
              <a:rPr lang="en" sz="1600" b="0" i="0" u="none" strike="noStrik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&lt;title&gt;</a:t>
            </a:r>
            <a:r>
              <a:rPr lang="ru-RU" sz="1600" b="0" i="0" u="none" strike="noStrik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Документ без названия&lt;/</a:t>
            </a:r>
            <a:r>
              <a:rPr lang="en" sz="1600" b="0" i="0" u="none" strike="noStrik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title&gt;</a:t>
            </a:r>
          </a:p>
          <a:p>
            <a:pPr fontAlgn="base"/>
            <a:r>
              <a:rPr lang="en" sz="1600" b="0" i="0" u="none" strike="noStrik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&lt;/head&gt;</a:t>
            </a:r>
            <a:endParaRPr lang="en" sz="1600" dirty="0">
              <a:solidFill>
                <a:schemeClr val="accent1">
                  <a:lumMod val="60000"/>
                  <a:lumOff val="40000"/>
                </a:schemeClr>
              </a:solidFill>
              <a:latin typeface="Century Gothic" panose="020B0502020202020204" pitchFamily="34" charset="0"/>
            </a:endParaRPr>
          </a:p>
          <a:p>
            <a:pPr fontAlgn="base"/>
            <a:r>
              <a:rPr lang="en" sz="1600" b="0" i="0" u="none" strike="noStrik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&lt;body&gt;&lt;/body&gt;</a:t>
            </a:r>
          </a:p>
          <a:p>
            <a:pPr fontAlgn="base"/>
            <a:r>
              <a:rPr lang="en" sz="1600" b="0" i="0" u="none" strike="noStrike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&lt;/html&gt;</a:t>
            </a:r>
          </a:p>
          <a:p>
            <a:pPr fontAlgn="base"/>
            <a:endParaRPr lang="en" sz="1600" b="0" i="0" u="none" strike="noStrike" dirty="0">
              <a:solidFill>
                <a:srgbClr val="C00000"/>
              </a:solidFill>
              <a:effectLst/>
              <a:latin typeface="Century Gothic" panose="020B0502020202020204" pitchFamily="34" charset="0"/>
            </a:endParaRPr>
          </a:p>
        </p:txBody>
      </p: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82B99C4D-730D-8246-9F1B-5D4B2A3D7503}"/>
              </a:ext>
            </a:extLst>
          </p:cNvPr>
          <p:cNvCxnSpPr>
            <a:cxnSpLocks/>
          </p:cNvCxnSpPr>
          <p:nvPr/>
        </p:nvCxnSpPr>
        <p:spPr>
          <a:xfrm>
            <a:off x="4339276" y="1382877"/>
            <a:ext cx="67689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Открывающая фигурная скобка 24">
            <a:extLst>
              <a:ext uri="{FF2B5EF4-FFF2-40B4-BE49-F238E27FC236}">
                <a16:creationId xmlns:a16="http://schemas.microsoft.com/office/drawing/2014/main" id="{6C541DE8-0EFB-7D4C-AC22-E65ED2B95038}"/>
              </a:ext>
            </a:extLst>
          </p:cNvPr>
          <p:cNvSpPr/>
          <p:nvPr/>
        </p:nvSpPr>
        <p:spPr>
          <a:xfrm>
            <a:off x="4785756" y="1567543"/>
            <a:ext cx="460827" cy="2327563"/>
          </a:xfrm>
          <a:prstGeom prst="lef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ткрывающая фигурная скобка 25">
            <a:extLst>
              <a:ext uri="{FF2B5EF4-FFF2-40B4-BE49-F238E27FC236}">
                <a16:creationId xmlns:a16="http://schemas.microsoft.com/office/drawing/2014/main" id="{2C5A4F1A-D8FF-D245-846D-B62F92737064}"/>
              </a:ext>
            </a:extLst>
          </p:cNvPr>
          <p:cNvSpPr/>
          <p:nvPr/>
        </p:nvSpPr>
        <p:spPr>
          <a:xfrm>
            <a:off x="4785756" y="4191991"/>
            <a:ext cx="460827" cy="2139946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68A6255E-8DFD-F140-AB5D-1D5165738D80}"/>
              </a:ext>
            </a:extLst>
          </p:cNvPr>
          <p:cNvSpPr/>
          <p:nvPr/>
        </p:nvSpPr>
        <p:spPr>
          <a:xfrm>
            <a:off x="2259234" y="1198211"/>
            <a:ext cx="1712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ru-RU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inherit"/>
              </a:rPr>
              <a:t>Строка запроса</a:t>
            </a:r>
            <a:endParaRPr lang="en" b="1" dirty="0">
              <a:solidFill>
                <a:schemeClr val="accent6">
                  <a:lumMod val="60000"/>
                  <a:lumOff val="40000"/>
                </a:schemeClr>
              </a:solidFill>
              <a:latin typeface="Open Sans"/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A91977FD-D8DA-EE47-AE62-57BDA46A9EAD}"/>
              </a:ext>
            </a:extLst>
          </p:cNvPr>
          <p:cNvSpPr/>
          <p:nvPr/>
        </p:nvSpPr>
        <p:spPr>
          <a:xfrm>
            <a:off x="2331693" y="2546658"/>
            <a:ext cx="11812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rgbClr val="C00000"/>
                </a:solidFill>
                <a:latin typeface="inherit"/>
              </a:rPr>
              <a:t>Заголовки</a:t>
            </a:r>
            <a:endParaRPr lang="ru-RU" dirty="0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4F9E87EC-4F23-1940-92A7-43B0750AC26A}"/>
              </a:ext>
            </a:extLst>
          </p:cNvPr>
          <p:cNvSpPr/>
          <p:nvPr/>
        </p:nvSpPr>
        <p:spPr>
          <a:xfrm>
            <a:off x="2331693" y="5077298"/>
            <a:ext cx="17882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inherit"/>
              </a:rPr>
              <a:t>Тело сообщения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98876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0" u="none" strike="noStrike" dirty="0">
                <a:effectLst/>
                <a:latin typeface="Century Gothic" panose="020B0502020202020204" pitchFamily="34" charset="0"/>
              </a:rPr>
              <a:t>Ключевые различия:</a:t>
            </a:r>
          </a:p>
          <a:p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b="0" i="0" u="none" strike="noStrike" dirty="0">
                <a:effectLst/>
                <a:latin typeface="Century Gothic" panose="020B0502020202020204" pitchFamily="34" charset="0"/>
              </a:rPr>
              <a:t>Flask 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предоставляет простоту, гибкость и аккуратность в работе, позволяя пользователю самому выбирать, как реализовать те или иные вещи.</a:t>
            </a:r>
          </a:p>
          <a:p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b="0" i="0" u="none" strike="noStrike" dirty="0">
                <a:effectLst/>
                <a:latin typeface="Century Gothic" panose="020B0502020202020204" pitchFamily="34" charset="0"/>
              </a:rPr>
              <a:t>Django 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предоставляет пакет «</a:t>
            </a:r>
            <a:r>
              <a:rPr lang="ru-RU" b="0" i="1" u="none" strike="noStrike" dirty="0">
                <a:effectLst/>
                <a:latin typeface="Century Gothic" panose="020B0502020202020204" pitchFamily="34" charset="0"/>
              </a:rPr>
              <a:t>все включено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»: у вас есть панель админа, интерфейсы баз данных, </a:t>
            </a:r>
            <a:r>
              <a:rPr lang="en" b="0" i="0" u="none" strike="noStrike" dirty="0">
                <a:effectLst/>
                <a:latin typeface="Century Gothic" panose="020B0502020202020204" pitchFamily="34" charset="0"/>
              </a:rPr>
              <a:t>ORM, </a:t>
            </a:r>
            <a:r>
              <a:rPr lang="ru-RU" b="0" i="0" u="none" strike="noStrike" dirty="0">
                <a:effectLst/>
                <a:latin typeface="Century Gothic" panose="020B0502020202020204" pitchFamily="34" charset="0"/>
              </a:rPr>
              <a:t>и структура каталогов для ваших приложений и проектов.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>
              <a:latin typeface="Century Gothic" panose="020B0502020202020204" pitchFamily="34" charset="0"/>
            </a:endParaRPr>
          </a:p>
          <a:p>
            <a:r>
              <a:rPr lang="ru-RU" b="1" dirty="0">
                <a:latin typeface="Century Gothic" panose="020B0502020202020204" pitchFamily="34" charset="0"/>
              </a:rPr>
              <a:t>Выбирайте на основании следующего:</a:t>
            </a:r>
          </a:p>
          <a:p>
            <a:endParaRPr lang="ru-RU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>
                <a:latin typeface="Century Gothic" panose="020B0502020202020204" pitchFamily="34" charset="0"/>
              </a:rPr>
              <a:t>Flask, </a:t>
            </a:r>
            <a:r>
              <a:rPr lang="ru-RU" dirty="0">
                <a:latin typeface="Century Gothic" panose="020B0502020202020204" pitchFamily="34" charset="0"/>
              </a:rPr>
              <a:t>если вы хотите получить больше опыта и возможности для обучения, или же если вам нужно больше контроля над используемыми компонентами (такие как базы данных, которые вам нужно использовать или взаимодействовать с ними).</a:t>
            </a:r>
          </a:p>
          <a:p>
            <a:endParaRPr lang="ru-RU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>
                <a:latin typeface="Century Gothic" panose="020B0502020202020204" pitchFamily="34" charset="0"/>
              </a:rPr>
              <a:t>Django, </a:t>
            </a:r>
            <a:r>
              <a:rPr lang="ru-RU" dirty="0">
                <a:latin typeface="Century Gothic" panose="020B0502020202020204" pitchFamily="34" charset="0"/>
              </a:rPr>
              <a:t>если вас интересует конечный продукт. Особенно если вы работаете с прямолинейным приложением, таким как новостной сайт, магазин, блог, и если вам нужно, чтобы всегда один прозрачный способ выполнить ту или иную задачу.</a:t>
            </a:r>
          </a:p>
          <a:p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4073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Flask vs Django</a:t>
            </a:r>
          </a:p>
        </p:txBody>
      </p:sp>
    </p:spTree>
    <p:extLst>
      <p:ext uri="{BB962C8B-B14F-4D97-AF65-F5344CB8AC3E}">
        <p14:creationId xmlns:p14="http://schemas.microsoft.com/office/powerpoint/2010/main" val="1870917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	</a:t>
            </a:r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4073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Routing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7E192AA-31E7-9645-BC07-90345B40AE9F}"/>
              </a:ext>
            </a:extLst>
          </p:cNvPr>
          <p:cNvSpPr/>
          <p:nvPr/>
        </p:nvSpPr>
        <p:spPr>
          <a:xfrm>
            <a:off x="734289" y="3154694"/>
            <a:ext cx="710738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400" dirty="0">
                <a:solidFill>
                  <a:srgbClr val="888888"/>
                </a:solidFill>
                <a:effectLst/>
              </a:rPr>
              <a:t>@</a:t>
            </a:r>
            <a:r>
              <a:rPr lang="en" sz="2400" dirty="0" err="1">
                <a:solidFill>
                  <a:srgbClr val="888888"/>
                </a:solidFill>
                <a:effectLst/>
              </a:rPr>
              <a:t>app</a:t>
            </a:r>
            <a:r>
              <a:rPr lang="en" sz="2400" dirty="0" err="1">
                <a:solidFill>
                  <a:srgbClr val="582800"/>
                </a:solidFill>
                <a:effectLst/>
              </a:rPr>
              <a:t>.</a:t>
            </a:r>
            <a:r>
              <a:rPr lang="en" sz="2400" dirty="0" err="1">
                <a:solidFill>
                  <a:srgbClr val="000000"/>
                </a:solidFill>
                <a:effectLst/>
              </a:rPr>
              <a:t>route</a:t>
            </a:r>
            <a:r>
              <a:rPr lang="en" sz="2400" b="1" dirty="0">
                <a:solidFill>
                  <a:srgbClr val="000000"/>
                </a:solidFill>
                <a:effectLst/>
              </a:rPr>
              <a:t>(</a:t>
            </a:r>
            <a:r>
              <a:rPr lang="en" sz="2400" dirty="0">
                <a:solidFill>
                  <a:srgbClr val="4E9A06"/>
                </a:solidFill>
                <a:effectLst/>
              </a:rPr>
              <a:t>'/’</a:t>
            </a:r>
            <a:r>
              <a:rPr lang="en" sz="2400" b="1" dirty="0">
                <a:solidFill>
                  <a:srgbClr val="000000"/>
                </a:solidFill>
                <a:effectLst/>
              </a:rPr>
              <a:t>)</a:t>
            </a:r>
            <a:r>
              <a:rPr lang="en" sz="2400" dirty="0"/>
              <a:t> </a:t>
            </a:r>
          </a:p>
          <a:p>
            <a:r>
              <a:rPr lang="en" sz="2400" b="1" dirty="0">
                <a:solidFill>
                  <a:srgbClr val="004461"/>
                </a:solidFill>
                <a:effectLst/>
              </a:rPr>
              <a:t>def</a:t>
            </a:r>
            <a:r>
              <a:rPr lang="en" sz="2400" dirty="0"/>
              <a:t> </a:t>
            </a:r>
            <a:r>
              <a:rPr lang="en" sz="2400" dirty="0">
                <a:solidFill>
                  <a:srgbClr val="000000"/>
                </a:solidFill>
                <a:effectLst/>
              </a:rPr>
              <a:t>index</a:t>
            </a:r>
            <a:r>
              <a:rPr lang="en" sz="2400" b="1" dirty="0">
                <a:solidFill>
                  <a:srgbClr val="000000"/>
                </a:solidFill>
                <a:effectLst/>
              </a:rPr>
              <a:t>():</a:t>
            </a:r>
            <a:r>
              <a:rPr lang="en" sz="2400" dirty="0"/>
              <a:t> </a:t>
            </a:r>
          </a:p>
          <a:p>
            <a:r>
              <a:rPr lang="en" sz="2400" b="1" dirty="0">
                <a:solidFill>
                  <a:srgbClr val="004461"/>
                </a:solidFill>
                <a:effectLst/>
              </a:rPr>
              <a:t>    return</a:t>
            </a:r>
            <a:r>
              <a:rPr lang="en" sz="2400" dirty="0"/>
              <a:t> </a:t>
            </a:r>
            <a:r>
              <a:rPr lang="en" sz="2400" dirty="0">
                <a:solidFill>
                  <a:srgbClr val="4E9A06"/>
                </a:solidFill>
                <a:effectLst/>
              </a:rPr>
              <a:t>'Index Page’</a:t>
            </a:r>
            <a:r>
              <a:rPr lang="en" sz="2400" dirty="0"/>
              <a:t> </a:t>
            </a:r>
          </a:p>
          <a:p>
            <a:endParaRPr lang="en" sz="2400" dirty="0"/>
          </a:p>
          <a:p>
            <a:r>
              <a:rPr lang="en" sz="2400" dirty="0">
                <a:solidFill>
                  <a:srgbClr val="888888"/>
                </a:solidFill>
                <a:effectLst/>
              </a:rPr>
              <a:t>@</a:t>
            </a:r>
            <a:r>
              <a:rPr lang="en" sz="2400" dirty="0" err="1">
                <a:solidFill>
                  <a:srgbClr val="888888"/>
                </a:solidFill>
                <a:effectLst/>
              </a:rPr>
              <a:t>app</a:t>
            </a:r>
            <a:r>
              <a:rPr lang="en" sz="2400" dirty="0" err="1">
                <a:solidFill>
                  <a:srgbClr val="582800"/>
                </a:solidFill>
                <a:effectLst/>
              </a:rPr>
              <a:t>.</a:t>
            </a:r>
            <a:r>
              <a:rPr lang="en" sz="2400" dirty="0" err="1">
                <a:solidFill>
                  <a:srgbClr val="000000"/>
                </a:solidFill>
                <a:effectLst/>
              </a:rPr>
              <a:t>route</a:t>
            </a:r>
            <a:r>
              <a:rPr lang="en" sz="2400" b="1" dirty="0">
                <a:solidFill>
                  <a:srgbClr val="000000"/>
                </a:solidFill>
                <a:effectLst/>
              </a:rPr>
              <a:t>(</a:t>
            </a:r>
            <a:r>
              <a:rPr lang="en" sz="2400" dirty="0">
                <a:solidFill>
                  <a:srgbClr val="4E9A06"/>
                </a:solidFill>
                <a:effectLst/>
              </a:rPr>
              <a:t>'/hello’</a:t>
            </a:r>
            <a:r>
              <a:rPr lang="en" sz="2400" b="1" dirty="0">
                <a:solidFill>
                  <a:srgbClr val="000000"/>
                </a:solidFill>
                <a:effectLst/>
              </a:rPr>
              <a:t>)</a:t>
            </a:r>
            <a:r>
              <a:rPr lang="en" sz="2400" dirty="0"/>
              <a:t> </a:t>
            </a:r>
          </a:p>
          <a:p>
            <a:r>
              <a:rPr lang="en" sz="2400" b="1" dirty="0">
                <a:solidFill>
                  <a:srgbClr val="004461"/>
                </a:solidFill>
                <a:effectLst/>
              </a:rPr>
              <a:t>def</a:t>
            </a:r>
            <a:r>
              <a:rPr lang="en" sz="2400" dirty="0"/>
              <a:t> </a:t>
            </a:r>
            <a:r>
              <a:rPr lang="en" sz="2400" dirty="0">
                <a:solidFill>
                  <a:srgbClr val="000000"/>
                </a:solidFill>
                <a:effectLst/>
              </a:rPr>
              <a:t>hello</a:t>
            </a:r>
            <a:r>
              <a:rPr lang="en" sz="2400" b="1" dirty="0">
                <a:solidFill>
                  <a:srgbClr val="000000"/>
                </a:solidFill>
                <a:effectLst/>
              </a:rPr>
              <a:t>():</a:t>
            </a:r>
            <a:r>
              <a:rPr lang="en" sz="2400" dirty="0"/>
              <a:t> </a:t>
            </a:r>
          </a:p>
          <a:p>
            <a:r>
              <a:rPr lang="en" sz="2400" b="1" dirty="0">
                <a:solidFill>
                  <a:srgbClr val="004461"/>
                </a:solidFill>
                <a:effectLst/>
              </a:rPr>
              <a:t>    return</a:t>
            </a:r>
            <a:r>
              <a:rPr lang="en" sz="2400" dirty="0"/>
              <a:t> </a:t>
            </a:r>
            <a:r>
              <a:rPr lang="en" sz="2400" dirty="0">
                <a:solidFill>
                  <a:srgbClr val="4E9A06"/>
                </a:solidFill>
                <a:effectLst/>
              </a:rPr>
              <a:t>'Hello, World'</a:t>
            </a:r>
            <a:endParaRPr lang="ru-RU" sz="24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981D2D2-C7C6-5D49-9A98-9307AC2C6758}"/>
              </a:ext>
            </a:extLst>
          </p:cNvPr>
          <p:cNvSpPr/>
          <p:nvPr/>
        </p:nvSpPr>
        <p:spPr>
          <a:xfrm>
            <a:off x="734289" y="1956068"/>
            <a:ext cx="77169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latin typeface="Century Gothic" panose="020B0502020202020204" pitchFamily="34" charset="0"/>
              </a:rPr>
              <a:t>Используйте декоратор </a:t>
            </a:r>
            <a:r>
              <a:rPr lang="ru-RU" sz="2400" dirty="0" err="1">
                <a:latin typeface="Century Gothic" panose="020B0502020202020204" pitchFamily="34" charset="0"/>
              </a:rPr>
              <a:t>route</a:t>
            </a:r>
            <a:r>
              <a:rPr lang="ru-RU" sz="2400" dirty="0">
                <a:latin typeface="Century Gothic" panose="020B0502020202020204" pitchFamily="34" charset="0"/>
              </a:rPr>
              <a:t> (), чтобы привязать функцию к URL-адресу.</a:t>
            </a:r>
          </a:p>
        </p:txBody>
      </p:sp>
    </p:spTree>
    <p:extLst>
      <p:ext uri="{BB962C8B-B14F-4D97-AF65-F5344CB8AC3E}">
        <p14:creationId xmlns:p14="http://schemas.microsoft.com/office/powerpoint/2010/main" val="196525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	</a:t>
            </a:r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4073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Variables Rules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981D2D2-C7C6-5D49-9A98-9307AC2C6758}"/>
              </a:ext>
            </a:extLst>
          </p:cNvPr>
          <p:cNvSpPr/>
          <p:nvPr/>
        </p:nvSpPr>
        <p:spPr>
          <a:xfrm>
            <a:off x="734289" y="1386421"/>
            <a:ext cx="1127760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latin typeface="Century Gothic" panose="020B0502020202020204" pitchFamily="34" charset="0"/>
              </a:rPr>
              <a:t>Вы можете добавлять переменную в </a:t>
            </a:r>
            <a:r>
              <a:rPr lang="en-US" sz="2400" dirty="0">
                <a:latin typeface="Century Gothic" panose="020B0502020202020204" pitchFamily="34" charset="0"/>
              </a:rPr>
              <a:t>URL </a:t>
            </a:r>
            <a:r>
              <a:rPr lang="ru-RU" sz="2400" dirty="0">
                <a:latin typeface="Century Gothic" panose="020B0502020202020204" pitchFamily="34" charset="0"/>
              </a:rPr>
              <a:t>посредствам помещения её в </a:t>
            </a:r>
            <a:r>
              <a:rPr lang="en-US" sz="2400" dirty="0">
                <a:latin typeface="Century Gothic" panose="020B0502020202020204" pitchFamily="34" charset="0"/>
              </a:rPr>
              <a:t>&lt;&gt;. </a:t>
            </a:r>
            <a:r>
              <a:rPr lang="ru-RU" sz="2400" dirty="0">
                <a:latin typeface="Century Gothic" panose="020B0502020202020204" pitchFamily="34" charset="0"/>
              </a:rPr>
              <a:t>Также вы можете указать тип аргумента, например:</a:t>
            </a:r>
          </a:p>
          <a:p>
            <a:r>
              <a:rPr lang="en" dirty="0"/>
              <a:t> </a:t>
            </a:r>
            <a:r>
              <a:rPr lang="en" sz="2400" dirty="0">
                <a:effectLst/>
              </a:rPr>
              <a:t>&lt;</a:t>
            </a:r>
            <a:r>
              <a:rPr lang="en" sz="2400" dirty="0" err="1"/>
              <a:t>converter</a:t>
            </a:r>
            <a:r>
              <a:rPr lang="en" sz="2400" dirty="0" err="1">
                <a:effectLst/>
              </a:rPr>
              <a:t>:variable_name</a:t>
            </a:r>
            <a:r>
              <a:rPr lang="en" sz="2400" dirty="0">
                <a:effectLst/>
              </a:rPr>
              <a:t>&gt;</a:t>
            </a:r>
            <a:r>
              <a:rPr lang="en-US" sz="2400" dirty="0">
                <a:latin typeface="Century Gothic" panose="020B0502020202020204" pitchFamily="34" charset="0"/>
              </a:rPr>
              <a:t> 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C323BCF-5C6C-884F-B2B0-E05F1A2F1E62}"/>
              </a:ext>
            </a:extLst>
          </p:cNvPr>
          <p:cNvSpPr/>
          <p:nvPr/>
        </p:nvSpPr>
        <p:spPr>
          <a:xfrm>
            <a:off x="734289" y="3562137"/>
            <a:ext cx="70381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'/user/&lt;username&gt;’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endParaRPr lang="ru-RU" dirty="0"/>
          </a:p>
          <a:p>
            <a:r>
              <a:rPr lang="en" b="1" dirty="0">
                <a:solidFill>
                  <a:srgbClr val="004461"/>
                </a:solidFill>
                <a:effectLst/>
              </a:rPr>
              <a:t>def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show_user_profile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000000"/>
                </a:solidFill>
                <a:effectLst/>
              </a:rPr>
              <a:t>username</a:t>
            </a:r>
            <a:r>
              <a:rPr lang="en" b="1" dirty="0">
                <a:solidFill>
                  <a:srgbClr val="000000"/>
                </a:solidFill>
                <a:effectLst/>
              </a:rPr>
              <a:t>):</a:t>
            </a:r>
            <a:r>
              <a:rPr lang="en" dirty="0"/>
              <a:t> </a:t>
            </a:r>
            <a:endParaRPr lang="ru-RU" dirty="0"/>
          </a:p>
          <a:p>
            <a:r>
              <a:rPr lang="ru-RU" i="1" dirty="0">
                <a:solidFill>
                  <a:srgbClr val="8F5902"/>
                </a:solidFill>
                <a:effectLst/>
              </a:rPr>
              <a:t>    </a:t>
            </a:r>
            <a:r>
              <a:rPr lang="en" i="1" dirty="0">
                <a:solidFill>
                  <a:srgbClr val="8F5902"/>
                </a:solidFill>
                <a:effectLst/>
              </a:rPr>
              <a:t># show the user profile for that user</a:t>
            </a:r>
            <a:r>
              <a:rPr lang="en" dirty="0"/>
              <a:t> </a:t>
            </a:r>
            <a:endParaRPr lang="ru-RU" dirty="0"/>
          </a:p>
          <a:p>
            <a:r>
              <a:rPr lang="ru-RU" b="1" dirty="0">
                <a:solidFill>
                  <a:srgbClr val="004461"/>
                </a:solidFill>
                <a:effectLst/>
              </a:rPr>
              <a:t>    </a:t>
            </a:r>
            <a:r>
              <a:rPr lang="en" b="1" dirty="0">
                <a:solidFill>
                  <a:srgbClr val="004461"/>
                </a:solidFill>
                <a:effectLst/>
              </a:rPr>
              <a:t>return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'User %s'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%</a:t>
            </a:r>
            <a:r>
              <a:rPr lang="en" dirty="0"/>
              <a:t> </a:t>
            </a:r>
            <a:r>
              <a:rPr lang="en" dirty="0">
                <a:solidFill>
                  <a:srgbClr val="000000"/>
                </a:solidFill>
                <a:effectLst/>
              </a:rPr>
              <a:t>username</a:t>
            </a:r>
            <a:endParaRPr lang="ru-RU" dirty="0">
              <a:solidFill>
                <a:srgbClr val="000000"/>
              </a:solidFill>
              <a:effectLst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D2CF921-E567-CB41-9E5B-1B67519FDBEA}"/>
              </a:ext>
            </a:extLst>
          </p:cNvPr>
          <p:cNvSpPr/>
          <p:nvPr/>
        </p:nvSpPr>
        <p:spPr>
          <a:xfrm>
            <a:off x="5915891" y="2869641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'/post/&lt;</a:t>
            </a:r>
            <a:r>
              <a:rPr lang="en" dirty="0" err="1">
                <a:solidFill>
                  <a:srgbClr val="4E9A06"/>
                </a:solidFill>
                <a:effectLst/>
              </a:rPr>
              <a:t>int:post_id</a:t>
            </a:r>
            <a:r>
              <a:rPr lang="en" dirty="0">
                <a:solidFill>
                  <a:srgbClr val="4E9A06"/>
                </a:solidFill>
                <a:effectLst/>
              </a:rPr>
              <a:t>&gt;’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r>
              <a:rPr lang="en" dirty="0"/>
              <a:t> </a:t>
            </a:r>
            <a:endParaRPr lang="ru-RU" dirty="0"/>
          </a:p>
          <a:p>
            <a:r>
              <a:rPr lang="en" b="1" dirty="0">
                <a:solidFill>
                  <a:srgbClr val="004461"/>
                </a:solidFill>
                <a:effectLst/>
              </a:rPr>
              <a:t>def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show_post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 err="1">
                <a:solidFill>
                  <a:srgbClr val="000000"/>
                </a:solidFill>
                <a:effectLst/>
              </a:rPr>
              <a:t>post_id</a:t>
            </a:r>
            <a:r>
              <a:rPr lang="en" b="1" dirty="0">
                <a:solidFill>
                  <a:srgbClr val="000000"/>
                </a:solidFill>
                <a:effectLst/>
              </a:rPr>
              <a:t>):</a:t>
            </a:r>
            <a:r>
              <a:rPr lang="en" dirty="0"/>
              <a:t> </a:t>
            </a:r>
            <a:endParaRPr lang="ru-RU" dirty="0"/>
          </a:p>
          <a:p>
            <a:r>
              <a:rPr lang="ru-RU" i="1" dirty="0">
                <a:solidFill>
                  <a:srgbClr val="8F5902"/>
                </a:solidFill>
                <a:effectLst/>
              </a:rPr>
              <a:t>    </a:t>
            </a:r>
            <a:r>
              <a:rPr lang="en" i="1" dirty="0">
                <a:solidFill>
                  <a:srgbClr val="8F5902"/>
                </a:solidFill>
                <a:effectLst/>
              </a:rPr>
              <a:t># show the post with the given id, the id is an integer</a:t>
            </a:r>
            <a:r>
              <a:rPr lang="en" dirty="0"/>
              <a:t> </a:t>
            </a:r>
            <a:endParaRPr lang="ru-RU" dirty="0"/>
          </a:p>
          <a:p>
            <a:r>
              <a:rPr lang="ru-RU" b="1" dirty="0">
                <a:solidFill>
                  <a:srgbClr val="004461"/>
                </a:solidFill>
                <a:effectLst/>
              </a:rPr>
              <a:t>    </a:t>
            </a:r>
            <a:r>
              <a:rPr lang="en" b="1" dirty="0">
                <a:solidFill>
                  <a:srgbClr val="004461"/>
                </a:solidFill>
                <a:effectLst/>
              </a:rPr>
              <a:t>return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'Post %d'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%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post_id</a:t>
            </a:r>
            <a:r>
              <a:rPr lang="en" dirty="0"/>
              <a:t> </a:t>
            </a:r>
            <a:endParaRPr lang="ru-RU" dirty="0"/>
          </a:p>
          <a:p>
            <a:endParaRPr lang="ru-RU" dirty="0"/>
          </a:p>
          <a:p>
            <a:r>
              <a:rPr lang="en" dirty="0">
                <a:solidFill>
                  <a:srgbClr val="888888"/>
                </a:solidFill>
                <a:effectLst/>
              </a:rPr>
              <a:t>@</a:t>
            </a:r>
            <a:r>
              <a:rPr lang="en" dirty="0" err="1">
                <a:solidFill>
                  <a:srgbClr val="888888"/>
                </a:solidFill>
                <a:effectLst/>
              </a:rPr>
              <a:t>app</a:t>
            </a:r>
            <a:r>
              <a:rPr lang="en" dirty="0" err="1">
                <a:solidFill>
                  <a:srgbClr val="582800"/>
                </a:solidFill>
                <a:effectLst/>
              </a:rPr>
              <a:t>.</a:t>
            </a:r>
            <a:r>
              <a:rPr lang="en" dirty="0" err="1">
                <a:solidFill>
                  <a:srgbClr val="000000"/>
                </a:solidFill>
                <a:effectLst/>
              </a:rPr>
              <a:t>route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>
                <a:solidFill>
                  <a:srgbClr val="4E9A06"/>
                </a:solidFill>
                <a:effectLst/>
              </a:rPr>
              <a:t>'/path/&lt;</a:t>
            </a:r>
            <a:r>
              <a:rPr lang="en" dirty="0" err="1">
                <a:solidFill>
                  <a:srgbClr val="4E9A06"/>
                </a:solidFill>
                <a:effectLst/>
              </a:rPr>
              <a:t>path:subpath</a:t>
            </a:r>
            <a:r>
              <a:rPr lang="en" dirty="0">
                <a:solidFill>
                  <a:srgbClr val="4E9A06"/>
                </a:solidFill>
                <a:effectLst/>
              </a:rPr>
              <a:t>&gt;’</a:t>
            </a:r>
            <a:r>
              <a:rPr lang="en" b="1" dirty="0">
                <a:solidFill>
                  <a:srgbClr val="000000"/>
                </a:solidFill>
                <a:effectLst/>
              </a:rPr>
              <a:t>)</a:t>
            </a:r>
            <a:endParaRPr lang="ru-RU" b="1" dirty="0">
              <a:solidFill>
                <a:srgbClr val="000000"/>
              </a:solidFill>
              <a:effectLst/>
            </a:endParaRPr>
          </a:p>
          <a:p>
            <a:r>
              <a:rPr lang="en" dirty="0"/>
              <a:t> </a:t>
            </a:r>
            <a:r>
              <a:rPr lang="en" b="1" dirty="0">
                <a:solidFill>
                  <a:srgbClr val="004461"/>
                </a:solidFill>
                <a:effectLst/>
              </a:rPr>
              <a:t>def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show_subpath</a:t>
            </a:r>
            <a:r>
              <a:rPr lang="en" b="1" dirty="0">
                <a:solidFill>
                  <a:srgbClr val="000000"/>
                </a:solidFill>
                <a:effectLst/>
              </a:rPr>
              <a:t>(</a:t>
            </a:r>
            <a:r>
              <a:rPr lang="en" dirty="0" err="1">
                <a:solidFill>
                  <a:srgbClr val="000000"/>
                </a:solidFill>
                <a:effectLst/>
              </a:rPr>
              <a:t>subpath</a:t>
            </a:r>
            <a:r>
              <a:rPr lang="en" b="1" dirty="0">
                <a:solidFill>
                  <a:srgbClr val="000000"/>
                </a:solidFill>
                <a:effectLst/>
              </a:rPr>
              <a:t>):</a:t>
            </a:r>
            <a:endParaRPr lang="ru-RU" b="1" dirty="0">
              <a:solidFill>
                <a:srgbClr val="000000"/>
              </a:solidFill>
              <a:effectLst/>
            </a:endParaRPr>
          </a:p>
          <a:p>
            <a:r>
              <a:rPr lang="ru-RU" i="1" dirty="0">
                <a:solidFill>
                  <a:srgbClr val="8F5902"/>
                </a:solidFill>
                <a:effectLst/>
              </a:rPr>
              <a:t>    </a:t>
            </a:r>
            <a:r>
              <a:rPr lang="en" i="1" dirty="0">
                <a:solidFill>
                  <a:srgbClr val="8F5902"/>
                </a:solidFill>
                <a:effectLst/>
              </a:rPr>
              <a:t># show the </a:t>
            </a:r>
            <a:r>
              <a:rPr lang="en" i="1" dirty="0" err="1">
                <a:solidFill>
                  <a:srgbClr val="8F5902"/>
                </a:solidFill>
                <a:effectLst/>
              </a:rPr>
              <a:t>subpath</a:t>
            </a:r>
            <a:r>
              <a:rPr lang="en" i="1" dirty="0">
                <a:solidFill>
                  <a:srgbClr val="8F5902"/>
                </a:solidFill>
                <a:effectLst/>
              </a:rPr>
              <a:t> after /path/</a:t>
            </a:r>
            <a:r>
              <a:rPr lang="en" dirty="0"/>
              <a:t> </a:t>
            </a:r>
            <a:endParaRPr lang="ru-RU" dirty="0"/>
          </a:p>
          <a:p>
            <a:r>
              <a:rPr lang="ru-RU" b="1" dirty="0">
                <a:solidFill>
                  <a:srgbClr val="004461"/>
                </a:solidFill>
              </a:rPr>
              <a:t>    </a:t>
            </a:r>
            <a:r>
              <a:rPr lang="en" b="1" dirty="0">
                <a:solidFill>
                  <a:srgbClr val="004461"/>
                </a:solidFill>
                <a:effectLst/>
              </a:rPr>
              <a:t>return</a:t>
            </a:r>
            <a:r>
              <a:rPr lang="en" dirty="0"/>
              <a:t> </a:t>
            </a:r>
            <a:r>
              <a:rPr lang="en" dirty="0">
                <a:solidFill>
                  <a:srgbClr val="4E9A06"/>
                </a:solidFill>
                <a:effectLst/>
              </a:rPr>
              <a:t>'</a:t>
            </a:r>
            <a:r>
              <a:rPr lang="en" dirty="0" err="1">
                <a:solidFill>
                  <a:srgbClr val="4E9A06"/>
                </a:solidFill>
                <a:effectLst/>
              </a:rPr>
              <a:t>Subpath</a:t>
            </a:r>
            <a:r>
              <a:rPr lang="en" dirty="0">
                <a:solidFill>
                  <a:srgbClr val="4E9A06"/>
                </a:solidFill>
                <a:effectLst/>
              </a:rPr>
              <a:t> %s'</a:t>
            </a:r>
            <a:r>
              <a:rPr lang="en" dirty="0"/>
              <a:t> </a:t>
            </a:r>
            <a:r>
              <a:rPr lang="en" dirty="0">
                <a:solidFill>
                  <a:srgbClr val="582800"/>
                </a:solidFill>
                <a:effectLst/>
              </a:rPr>
              <a:t>%</a:t>
            </a:r>
            <a:r>
              <a:rPr lang="en" dirty="0"/>
              <a:t> </a:t>
            </a:r>
            <a:r>
              <a:rPr lang="en" dirty="0" err="1">
                <a:solidFill>
                  <a:srgbClr val="000000"/>
                </a:solidFill>
                <a:effectLst/>
              </a:rPr>
              <a:t>subpath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4229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37030E6-2432-F843-8454-C26FABBDC6BE}"/>
              </a:ext>
            </a:extLst>
          </p:cNvPr>
          <p:cNvSpPr/>
          <p:nvPr/>
        </p:nvSpPr>
        <p:spPr>
          <a:xfrm>
            <a:off x="734290" y="1360392"/>
            <a:ext cx="10861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effectLst/>
                <a:latin typeface="Century Gothic" panose="020B0502020202020204" pitchFamily="34" charset="0"/>
              </a:rPr>
              <a:t>	</a:t>
            </a:r>
            <a:endParaRPr lang="ru-RU" b="0" i="0" u="none" strike="noStrike" dirty="0">
              <a:effectLst/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4073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Variables Rules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E1296513-4D83-E640-ACA4-909C3712296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07472" y="3085812"/>
          <a:ext cx="10515600" cy="1828800"/>
        </p:xfrm>
        <a:graphic>
          <a:graphicData uri="http://schemas.openxmlformats.org/drawingml/2006/table">
            <a:tbl>
              <a:tblPr/>
              <a:tblGrid>
                <a:gridCol w="1997964">
                  <a:extLst>
                    <a:ext uri="{9D8B030D-6E8A-4147-A177-3AD203B41FA5}">
                      <a16:colId xmlns:a16="http://schemas.microsoft.com/office/drawing/2014/main" val="2471332784"/>
                    </a:ext>
                  </a:extLst>
                </a:gridCol>
                <a:gridCol w="8517636">
                  <a:extLst>
                    <a:ext uri="{9D8B030D-6E8A-4147-A177-3AD203B41FA5}">
                      <a16:colId xmlns:a16="http://schemas.microsoft.com/office/drawing/2014/main" val="20023905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">
                          <a:effectLst/>
                        </a:rPr>
                        <a:t>string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>
                          <a:effectLst/>
                        </a:rPr>
                        <a:t>(default) accepts any text without a slash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02777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" dirty="0" err="1">
                          <a:effectLst/>
                        </a:rPr>
                        <a:t>int</a:t>
                      </a:r>
                      <a:endParaRPr lang="en" dirty="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>
                          <a:effectLst/>
                        </a:rPr>
                        <a:t>accepts positive integers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57166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" dirty="0">
                          <a:effectLst/>
                        </a:rPr>
                        <a:t>float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>
                          <a:effectLst/>
                        </a:rPr>
                        <a:t>accepts positive floating point values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49076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" dirty="0">
                          <a:effectLst/>
                        </a:rPr>
                        <a:t>path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>
                          <a:effectLst/>
                        </a:rPr>
                        <a:t>like string but also accepts slashes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59209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" dirty="0" err="1">
                          <a:effectLst/>
                        </a:rPr>
                        <a:t>uuid</a:t>
                      </a:r>
                      <a:endParaRPr lang="en" dirty="0"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 dirty="0">
                          <a:effectLst/>
                        </a:rPr>
                        <a:t>accepts UUID strings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9235075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BB086862-8C59-5A48-9ADA-DAA7E3020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0876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ru-RU" altLang="ru-RU" sz="1200" b="0" i="0" u="none" strike="noStrike" cap="none" normalizeH="0" baseline="0">
                <a:ln>
                  <a:noFill/>
                </a:ln>
                <a:solidFill>
                  <a:srgbClr val="3E4349"/>
                </a:solidFill>
                <a:effectLst/>
                <a:latin typeface="Garamond" panose="02020404030301010803" pitchFamily="18" charset="0"/>
              </a:rPr>
            </a:b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96483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2336</TotalTime>
  <Words>1882</Words>
  <Application>Microsoft Macintosh PowerPoint</Application>
  <PresentationFormat>Широкоэкранный</PresentationFormat>
  <Paragraphs>289</Paragraphs>
  <Slides>25</Slides>
  <Notes>23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3" baseType="lpstr">
      <vt:lpstr>Arial</vt:lpstr>
      <vt:lpstr>Calibri</vt:lpstr>
      <vt:lpstr>Calibri Light</vt:lpstr>
      <vt:lpstr>Century Gothic</vt:lpstr>
      <vt:lpstr>Garamond</vt:lpstr>
      <vt:lpstr>inherit</vt:lpstr>
      <vt:lpstr>Open Sans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Yevhen Trofymenko</dc:creator>
  <cp:lastModifiedBy>Yevhen Trofymenko</cp:lastModifiedBy>
  <cp:revision>11</cp:revision>
  <dcterms:created xsi:type="dcterms:W3CDTF">2019-05-23T14:08:53Z</dcterms:created>
  <dcterms:modified xsi:type="dcterms:W3CDTF">2019-05-27T17:49:12Z</dcterms:modified>
</cp:coreProperties>
</file>

<file path=docProps/thumbnail.jpeg>
</file>